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831" r:id="rId2"/>
    <p:sldId id="293" r:id="rId3"/>
    <p:sldId id="2857" r:id="rId4"/>
    <p:sldId id="2858" r:id="rId5"/>
    <p:sldId id="2859" r:id="rId6"/>
    <p:sldId id="2860" r:id="rId7"/>
    <p:sldId id="2861" r:id="rId8"/>
    <p:sldId id="2862" r:id="rId9"/>
    <p:sldId id="2863" r:id="rId10"/>
  </p:sldIdLst>
  <p:sldSz cx="9144000" cy="5143500" type="screen16x9"/>
  <p:notesSz cx="9777413" cy="6646863"/>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92" userDrawn="1">
          <p15:clr>
            <a:srgbClr val="A4A3A4"/>
          </p15:clr>
        </p15:guide>
        <p15:guide id="2" orient="horz" pos="1048" userDrawn="1">
          <p15:clr>
            <a:srgbClr val="A4A3A4"/>
          </p15:clr>
        </p15:guide>
        <p15:guide id="3" orient="horz" pos="410" userDrawn="1">
          <p15:clr>
            <a:srgbClr val="A4A3A4"/>
          </p15:clr>
        </p15:guide>
        <p15:guide id="4" orient="horz" pos="2314" userDrawn="1">
          <p15:clr>
            <a:srgbClr val="A4A3A4"/>
          </p15:clr>
        </p15:guide>
        <p15:guide id="5" orient="horz" pos="2832" userDrawn="1">
          <p15:clr>
            <a:srgbClr val="A4A3A4"/>
          </p15:clr>
        </p15:guide>
        <p15:guide id="6" orient="horz" pos="670" userDrawn="1">
          <p15:clr>
            <a:srgbClr val="A4A3A4"/>
          </p15:clr>
        </p15:guide>
        <p15:guide id="7" orient="horz" pos="1790" userDrawn="1">
          <p15:clr>
            <a:srgbClr val="A4A3A4"/>
          </p15:clr>
        </p15:guide>
        <p15:guide id="8" pos="2923" userDrawn="1">
          <p15:clr>
            <a:srgbClr val="A4A3A4"/>
          </p15:clr>
        </p15:guide>
        <p15:guide id="9" pos="5690" userDrawn="1">
          <p15:clr>
            <a:srgbClr val="A4A3A4"/>
          </p15:clr>
        </p15:guide>
        <p15:guide id="10" pos="3067" userDrawn="1">
          <p15:clr>
            <a:srgbClr val="A4A3A4"/>
          </p15:clr>
        </p15:guide>
        <p15:guide id="11" pos="332" userDrawn="1">
          <p15:clr>
            <a:srgbClr val="A4A3A4"/>
          </p15:clr>
        </p15:guide>
        <p15:guide id="12" pos="2302" userDrawn="1">
          <p15:clr>
            <a:srgbClr val="A4A3A4"/>
          </p15:clr>
        </p15:guide>
      </p15:sldGuideLst>
    </p:ext>
    <p:ext uri="{2D200454-40CA-4A62-9FC3-DE9A4176ACB9}">
      <p15:notesGuideLst xmlns:p15="http://schemas.microsoft.com/office/powerpoint/2012/main">
        <p15:guide id="1" orient="horz" pos="1991">
          <p15:clr>
            <a:srgbClr val="A4A3A4"/>
          </p15:clr>
        </p15:guide>
        <p15:guide id="2" pos="312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C" initials="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1414"/>
    <a:srgbClr val="1212D0"/>
    <a:srgbClr val="FF0000"/>
    <a:srgbClr val="00B050"/>
    <a:srgbClr val="FFB500"/>
    <a:srgbClr val="7A7A7A"/>
    <a:srgbClr val="B3B3B3"/>
    <a:srgbClr val="F3F3F3"/>
    <a:srgbClr val="8BAA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6074" autoAdjust="0"/>
  </p:normalViewPr>
  <p:slideViewPr>
    <p:cSldViewPr snapToGrid="0" showGuides="1">
      <p:cViewPr varScale="1">
        <p:scale>
          <a:sx n="87" d="100"/>
          <a:sy n="87" d="100"/>
        </p:scale>
        <p:origin x="504" y="60"/>
      </p:cViewPr>
      <p:guideLst>
        <p:guide orient="horz" pos="1492"/>
        <p:guide orient="horz" pos="1048"/>
        <p:guide orient="horz" pos="410"/>
        <p:guide orient="horz" pos="2314"/>
        <p:guide orient="horz" pos="2832"/>
        <p:guide orient="horz" pos="670"/>
        <p:guide orient="horz" pos="1790"/>
        <p:guide pos="2923"/>
        <p:guide pos="5690"/>
        <p:guide pos="3067"/>
        <p:guide pos="332"/>
        <p:guide pos="2302"/>
      </p:guideLst>
    </p:cSldViewPr>
  </p:slideViewPr>
  <p:notesTextViewPr>
    <p:cViewPr>
      <p:scale>
        <a:sx n="3" d="2"/>
        <a:sy n="3" d="2"/>
      </p:scale>
      <p:origin x="0" y="0"/>
    </p:cViewPr>
  </p:notesTextViewPr>
  <p:sorterViewPr>
    <p:cViewPr>
      <p:scale>
        <a:sx n="201" d="100"/>
        <a:sy n="201" d="100"/>
      </p:scale>
      <p:origin x="0" y="1808"/>
    </p:cViewPr>
  </p:sorterViewPr>
  <p:notesViewPr>
    <p:cSldViewPr snapToGrid="0" snapToObjects="1">
      <p:cViewPr varScale="1">
        <p:scale>
          <a:sx n="65" d="100"/>
          <a:sy n="65" d="100"/>
        </p:scale>
        <p:origin x="1860" y="52"/>
      </p:cViewPr>
      <p:guideLst>
        <p:guide orient="horz" pos="1991"/>
        <p:guide pos="312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38271" y="0"/>
            <a:ext cx="4236879" cy="332343"/>
          </a:xfrm>
          <a:prstGeom prst="rect">
            <a:avLst/>
          </a:prstGeom>
        </p:spPr>
        <p:txBody>
          <a:bodyPr vert="horz" lIns="91440" tIns="45720" rIns="91440" bIns="45720" rtlCol="0"/>
          <a:lstStyle>
            <a:lvl1pPr algn="r">
              <a:defRPr sz="1200"/>
            </a:lvl1pPr>
          </a:lstStyle>
          <a:p>
            <a:fld id="{E99333BE-0D34-4F62-BD6E-2C3B14663373}" type="datetimeFigureOut">
              <a:rPr lang="en-US" smtClean="0"/>
              <a:t>11/11/2025</a:t>
            </a:fld>
            <a:endParaRPr lang="en-US"/>
          </a:p>
        </p:txBody>
      </p:sp>
      <p:sp>
        <p:nvSpPr>
          <p:cNvPr id="4" name="Footer Placeholder 3"/>
          <p:cNvSpPr>
            <a:spLocks noGrp="1"/>
          </p:cNvSpPr>
          <p:nvPr>
            <p:ph type="ftr" sz="quarter" idx="2"/>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38271" y="6313367"/>
            <a:ext cx="4236879" cy="332343"/>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38271" y="0"/>
            <a:ext cx="4236879" cy="332343"/>
          </a:xfrm>
          <a:prstGeom prst="rect">
            <a:avLst/>
          </a:prstGeom>
        </p:spPr>
        <p:txBody>
          <a:bodyPr vert="horz" lIns="91440" tIns="45720" rIns="91440" bIns="45720" rtlCol="0"/>
          <a:lstStyle>
            <a:lvl1pPr algn="r">
              <a:defRPr sz="1200"/>
            </a:lvl1pPr>
          </a:lstStyle>
          <a:p>
            <a:fld id="{4A2D1F94-724F-43BD-B41B-43157E9B4550}" type="datetimeFigureOut">
              <a:rPr lang="en-US" smtClean="0"/>
              <a:t>11/11/2025</a:t>
            </a:fld>
            <a:endParaRPr lang="en-US"/>
          </a:p>
        </p:txBody>
      </p:sp>
      <p:sp>
        <p:nvSpPr>
          <p:cNvPr id="4" name="Slide Image Placeholder 3"/>
          <p:cNvSpPr>
            <a:spLocks noGrp="1" noRot="1" noChangeAspect="1"/>
          </p:cNvSpPr>
          <p:nvPr>
            <p:ph type="sldImg" idx="2"/>
          </p:nvPr>
        </p:nvSpPr>
        <p:spPr>
          <a:xfrm>
            <a:off x="2673350" y="498475"/>
            <a:ext cx="4430713" cy="2492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7742" y="3157260"/>
            <a:ext cx="7821930" cy="29910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38271" y="6313367"/>
            <a:ext cx="4236879" cy="332343"/>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28038121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45538"/>
            <a:ext cx="7547101" cy="406395"/>
          </a:xfrm>
        </p:spPr>
        <p:txBody>
          <a:bodyPr/>
          <a:lstStyle>
            <a:lvl1pPr>
              <a:defRPr>
                <a:latin typeface="Calibri" panose="020F050202020403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04800" y="843281"/>
            <a:ext cx="8729147" cy="3870006"/>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userDrawn="1"/>
        </p:nvGraphicFramePr>
        <p:xfrm>
          <a:off x="0" y="-20241"/>
          <a:ext cx="9144000" cy="827485"/>
        </p:xfrm>
        <a:graphic>
          <a:graphicData uri="http://schemas.openxmlformats.org/presentationml/2006/ole">
            <mc:AlternateContent xmlns:mc="http://schemas.openxmlformats.org/markup-compatibility/2006">
              <mc:Choice xmlns:v="urn:schemas-microsoft-com:vml" Requires="v">
                <p:oleObj spid="_x0000_s1027" name="Visio" r:id="rId3" imgW="9550400" imgH="1168400" progId="Visio.Drawing.11">
                  <p:embed/>
                </p:oleObj>
              </mc:Choice>
              <mc:Fallback>
                <p:oleObj name="Visio" r:id="rId3" imgW="9550400" imgH="1168400" progId="Visio.Drawing.11">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41"/>
                        <a:ext cx="9144000" cy="82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3"/>
          <p:cNvSpPr txBox="1">
            <a:spLocks noChangeArrowheads="1"/>
          </p:cNvSpPr>
          <p:nvPr userDrawn="1"/>
        </p:nvSpPr>
        <p:spPr bwMode="auto">
          <a:xfrm>
            <a:off x="1319213" y="4980385"/>
            <a:ext cx="1182370" cy="183515"/>
          </a:xfrm>
          <a:prstGeom prst="rect">
            <a:avLst/>
          </a:prstGeom>
          <a:noFill/>
          <a:ln>
            <a:noFill/>
          </a:ln>
          <a:effectLst/>
        </p:spPr>
        <p:txBody>
          <a:bodyPr wrap="none">
            <a:spAutoFit/>
          </a:bodyPr>
          <a:lstStyle>
            <a:lvl1pPr>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1pPr>
            <a:lvl2pPr marL="742950" indent="-28575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2pPr>
            <a:lvl3pPr marL="11430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3pPr>
            <a:lvl4pPr marL="16002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4pPr>
            <a:lvl5pPr marL="20574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5pPr>
            <a:lvl6pPr marL="25146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6pPr>
            <a:lvl7pPr marL="29718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7pPr>
            <a:lvl8pPr marL="34290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8pPr>
            <a:lvl9pPr marL="38862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9pPr>
          </a:lstStyle>
          <a:p>
            <a:pPr eaLnBrk="1" hangingPunct="1">
              <a:spcBef>
                <a:spcPct val="0"/>
              </a:spcBef>
              <a:spcAft>
                <a:spcPct val="0"/>
              </a:spcAft>
              <a:buClrTx/>
              <a:buSzTx/>
              <a:buFontTx/>
              <a:buNone/>
              <a:defRPr/>
            </a:pPr>
            <a:r>
              <a:rPr lang="en-US" altLang="zh-CN" sz="600" b="0" i="0" u="none" dirty="0" err="1">
                <a:solidFill>
                  <a:schemeClr val="tx1"/>
                </a:solidFill>
                <a:ea typeface="宋体" panose="02010600030101010101" pitchFamily="2" charset="-122"/>
                <a:cs typeface="Arial" panose="020B0604020202020204" pitchFamily="34" charset="0"/>
              </a:rPr>
              <a:t>Dr</a:t>
            </a:r>
            <a:r>
              <a:rPr lang="en-US" altLang="zh-CN" sz="600" b="0" i="0" u="none" dirty="0">
                <a:solidFill>
                  <a:schemeClr val="tx1"/>
                </a:solidFill>
                <a:ea typeface="宋体" panose="02010600030101010101" pitchFamily="2" charset="-122"/>
                <a:cs typeface="Arial" panose="020B0604020202020204" pitchFamily="34" charset="0"/>
              </a:rPr>
              <a:t> Leo Chen, leo.chen@ieee.org</a:t>
            </a:r>
          </a:p>
        </p:txBody>
      </p:sp>
      <p:sp>
        <p:nvSpPr>
          <p:cNvPr id="5" name="内容占位符 4"/>
          <p:cNvSpPr>
            <a:spLocks noGrp="1"/>
          </p:cNvSpPr>
          <p:nvPr>
            <p:ph hasCustomPrompt="1"/>
          </p:nvPr>
        </p:nvSpPr>
        <p:spPr>
          <a:xfrm>
            <a:off x="914400" y="0"/>
            <a:ext cx="7732713" cy="4629150"/>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10" advTm="60000">
        <p:fade/>
      </p:transition>
    </mc:Choice>
    <mc:Fallback xmlns="">
      <p:transition advTm="6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Calibri" panose="020F0502020204030204" pitchFamily="34" charset="0"/>
              </a:defRPr>
            </a:lvl1pPr>
          </a:lstStyle>
          <a:p>
            <a:r>
              <a:rPr lang="zh-CN" altLang="en-US"/>
              <a:t>单击此处编辑母版标题样式</a:t>
            </a:r>
          </a:p>
        </p:txBody>
      </p:sp>
      <p:sp>
        <p:nvSpPr>
          <p:cNvPr id="3" name="内容占位符 2"/>
          <p:cNvSpPr>
            <a:spLocks noGrp="1"/>
          </p:cNvSpPr>
          <p:nvPr>
            <p:ph sz="half" idx="1"/>
          </p:nvPr>
        </p:nvSpPr>
        <p:spPr>
          <a:xfrm>
            <a:off x="914400" y="1085850"/>
            <a:ext cx="3789363"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56163" y="1085850"/>
            <a:ext cx="3790950"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7047554" cy="40639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804347" y="843281"/>
            <a:ext cx="8229600" cy="387000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a:off x="0" y="717833"/>
            <a:ext cx="9144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anose="05000000000000000000" pitchFamily="2" charset="2"/>
        <a:buChar char="§"/>
        <a:defRPr sz="2000" kern="1200">
          <a:solidFill>
            <a:schemeClr val="tx1"/>
          </a:solidFill>
          <a:latin typeface="Calibri" panose="020F0502020204030204" pitchFamily="34" charset="0"/>
          <a:ea typeface="+mn-ea"/>
          <a:cs typeface="Calibri" panose="020F0502020204030204" pitchFamily="34" charset="0"/>
        </a:defRPr>
      </a:lvl1pPr>
      <a:lvl2pPr marL="6318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2pPr>
      <a:lvl3pPr marL="974725" indent="-174625" algn="l" defTabSz="228600" rtl="0" eaLnBrk="1" latinLnBrk="0" hangingPunct="1">
        <a:spcBef>
          <a:spcPts val="0"/>
        </a:spcBef>
        <a:spcAft>
          <a:spcPts val="600"/>
        </a:spcAft>
        <a:buClr>
          <a:srgbClr val="FF0000"/>
        </a:buClr>
        <a:buSzPct val="85000"/>
        <a:buFont typeface="Wingdings" panose="05000000000000000000"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14319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1828800" indent="-168275" algn="l" defTabSz="914400" rtl="0" eaLnBrk="1" latinLnBrk="0" hangingPunct="1">
        <a:spcBef>
          <a:spcPts val="0"/>
        </a:spcBef>
        <a:spcAft>
          <a:spcPts val="600"/>
        </a:spcAft>
        <a:buClr>
          <a:srgbClr val="FF0000"/>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7.emf"/><Relationship Id="rId5" Type="http://schemas.openxmlformats.org/officeDocument/2006/relationships/image" Target="../media/image7.png"/><Relationship Id="rId4"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8.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tags" Target="../tags/tag5.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9.emf"/><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0.emf"/><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tags" Target="../tags/tag11.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1.emf"/><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2.emf"/><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1.xml"/><Relationship Id="rId7" Type="http://schemas.openxmlformats.org/officeDocument/2006/relationships/tags" Target="../tags/tag20.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2.xml"/><Relationship Id="rId5" Type="http://schemas.openxmlformats.org/officeDocument/2006/relationships/tags" Target="../tags/tag23.xml"/><Relationship Id="rId10" Type="http://schemas.openxmlformats.org/officeDocument/2006/relationships/image" Target="../media/image14.emf"/><Relationship Id="rId4" Type="http://schemas.openxmlformats.org/officeDocument/2006/relationships/tags" Target="../tags/tag22.xml"/><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tags" Target="../tags/tag26.xml"/><Relationship Id="rId7" Type="http://schemas.openxmlformats.org/officeDocument/2006/relationships/image" Target="../media/image1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5.xml"/><Relationship Id="rId5" Type="http://schemas.openxmlformats.org/officeDocument/2006/relationships/slideLayout" Target="../slideLayouts/slideLayout2.xml"/><Relationship Id="rId4"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4" descr="data-i4"/>
          <p:cNvPicPr>
            <a:picLocks noChangeAspect="1"/>
          </p:cNvPicPr>
          <p:nvPr/>
        </p:nvPicPr>
        <p:blipFill>
          <a:blip r:embed="rId2"/>
          <a:stretch>
            <a:fillRect/>
          </a:stretch>
        </p:blipFill>
        <p:spPr>
          <a:xfrm>
            <a:off x="777611" y="2763027"/>
            <a:ext cx="5452327" cy="2297025"/>
          </a:xfrm>
          <a:prstGeom prst="rect">
            <a:avLst/>
          </a:prstGeom>
          <a:noFill/>
          <a:ln w="9525">
            <a:noFill/>
          </a:ln>
        </p:spPr>
      </p:pic>
      <p:sp>
        <p:nvSpPr>
          <p:cNvPr id="2" name="Title 1"/>
          <p:cNvSpPr>
            <a:spLocks noGrp="1"/>
          </p:cNvSpPr>
          <p:nvPr>
            <p:ph type="ctrTitle"/>
          </p:nvPr>
        </p:nvSpPr>
        <p:spPr>
          <a:xfrm>
            <a:off x="210185" y="736376"/>
            <a:ext cx="8723630" cy="824230"/>
          </a:xfrm>
        </p:spPr>
        <p:txBody>
          <a:bodyPr/>
          <a:lstStyle/>
          <a:p>
            <a:pPr algn="ctr">
              <a:lnSpc>
                <a:spcPct val="100000"/>
              </a:lnSpc>
            </a:pPr>
            <a:r>
              <a:rPr lang="en-GB" dirty="0">
                <a:latin typeface="+mn-lt"/>
                <a:ea typeface="+mn-ea"/>
                <a:cs typeface="+mn-ea"/>
                <a:sym typeface="+mn-lt"/>
              </a:rPr>
              <a:t>MATLAB Fundamental</a:t>
            </a:r>
            <a:r>
              <a:rPr lang="en-US" altLang="zh-CN" dirty="0">
                <a:latin typeface="+mn-lt"/>
                <a:ea typeface="+mn-ea"/>
                <a:cs typeface="+mn-ea"/>
                <a:sym typeface="+mn-lt"/>
              </a:rPr>
              <a:t/>
            </a:r>
            <a:br>
              <a:rPr lang="en-US" altLang="zh-CN" dirty="0">
                <a:latin typeface="+mn-lt"/>
                <a:ea typeface="+mn-ea"/>
                <a:cs typeface="+mn-ea"/>
                <a:sym typeface="+mn-lt"/>
              </a:rPr>
            </a:br>
            <a:r>
              <a:rPr dirty="0">
                <a:latin typeface="+mn-lt"/>
                <a:ea typeface="+mn-ea"/>
                <a:cs typeface="+mn-ea"/>
                <a:sym typeface="+mn-lt"/>
              </a:rPr>
              <a:t>Laboratory Handbook</a:t>
            </a:r>
            <a:r>
              <a:rPr lang="en-GB" dirty="0">
                <a:latin typeface="+mn-lt"/>
                <a:ea typeface="+mn-ea"/>
                <a:cs typeface="+mn-ea"/>
                <a:sym typeface="+mn-lt"/>
              </a:rPr>
              <a:t> (MATLAB)</a:t>
            </a:r>
            <a:r>
              <a:rPr lang="en-GB" altLang="en-US" dirty="0">
                <a:latin typeface="+mn-lt"/>
                <a:ea typeface="+mn-ea"/>
                <a:cs typeface="+mn-ea"/>
                <a:sym typeface="+mn-lt"/>
              </a:rPr>
              <a:t/>
            </a:r>
            <a:br>
              <a:rPr lang="en-GB" altLang="en-US" dirty="0">
                <a:latin typeface="+mn-lt"/>
                <a:ea typeface="+mn-ea"/>
                <a:cs typeface="+mn-ea"/>
                <a:sym typeface="+mn-lt"/>
              </a:rPr>
            </a:br>
            <a:endParaRPr lang="en-US" altLang="zh-CN" dirty="0">
              <a:latin typeface="+mn-lt"/>
              <a:ea typeface="+mn-ea"/>
              <a:cs typeface="+mn-ea"/>
              <a:sym typeface="+mn-lt"/>
            </a:endParaRPr>
          </a:p>
        </p:txBody>
      </p:sp>
      <p:pic>
        <p:nvPicPr>
          <p:cNvPr id="8" name="Picture 7"/>
          <p:cNvPicPr>
            <a:picLocks noChangeAspect="1"/>
          </p:cNvPicPr>
          <p:nvPr/>
        </p:nvPicPr>
        <p:blipFill>
          <a:blip r:embed="rId3"/>
          <a:stretch>
            <a:fillRect/>
          </a:stretch>
        </p:blipFill>
        <p:spPr>
          <a:xfrm>
            <a:off x="6001532" y="2105295"/>
            <a:ext cx="2705735" cy="2029460"/>
          </a:xfrm>
          <a:prstGeom prst="rect">
            <a:avLst/>
          </a:prstGeom>
          <a:noFill/>
          <a:ln w="9525">
            <a:noFill/>
          </a:ln>
        </p:spPr>
      </p:pic>
      <p:sp>
        <p:nvSpPr>
          <p:cNvPr id="4" name="Rectangle 6"/>
          <p:cNvSpPr>
            <a:spLocks noGrp="1" noChangeArrowheads="1"/>
          </p:cNvSpPr>
          <p:nvPr/>
        </p:nvSpPr>
        <p:spPr>
          <a:xfrm>
            <a:off x="7231380" y="4786313"/>
            <a:ext cx="1905000" cy="342900"/>
          </a:xfrm>
        </p:spPr>
        <p:txBody>
          <a:bodyPr/>
          <a:lstStyle>
            <a:lvl1pPr algn="r">
              <a:defRPr sz="900"/>
            </a:lvl1pPr>
          </a:lstStyle>
          <a:p>
            <a:pPr>
              <a:defRPr/>
            </a:pPr>
            <a:fld id="{3209C3FB-4AD6-4B36-A2A7-63E869CCBCB1}" type="slidenum">
              <a:rPr lang="zh-CN" altLang="en-US">
                <a:cs typeface="+mn-ea"/>
                <a:sym typeface="+mn-lt"/>
              </a:rPr>
              <a:t>1</a:t>
            </a:fld>
            <a:endParaRPr lang="en-US" altLang="zh-CN">
              <a:cs typeface="+mn-ea"/>
              <a:sym typeface="+mn-lt"/>
            </a:endParaRPr>
          </a:p>
        </p:txBody>
      </p:sp>
      <p:pic>
        <p:nvPicPr>
          <p:cNvPr id="6" name="Picture 5"/>
          <p:cNvPicPr>
            <a:picLocks noChangeAspect="1"/>
          </p:cNvPicPr>
          <p:nvPr/>
        </p:nvPicPr>
        <p:blipFill>
          <a:blip r:embed="rId4"/>
          <a:stretch>
            <a:fillRect/>
          </a:stretch>
        </p:blipFill>
        <p:spPr>
          <a:xfrm>
            <a:off x="210185" y="3893185"/>
            <a:ext cx="1540510" cy="1143000"/>
          </a:xfrm>
          <a:prstGeom prst="rect">
            <a:avLst/>
          </a:prstGeom>
        </p:spPr>
      </p:pic>
      <p:pic>
        <p:nvPicPr>
          <p:cNvPr id="1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86995"/>
            <a:ext cx="1647825" cy="56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p:nvPr/>
        </p:nvSpPr>
        <p:spPr>
          <a:xfrm>
            <a:off x="5818125" y="3837285"/>
            <a:ext cx="3235070" cy="830997"/>
          </a:xfrm>
          <a:prstGeom prst="rect">
            <a:avLst/>
          </a:prstGeom>
        </p:spPr>
        <p:txBody>
          <a:bodyPr wrap="square">
            <a:spAutoFit/>
          </a:bodyPr>
          <a:lstStyle/>
          <a:p>
            <a:pPr algn="r"/>
            <a:r>
              <a:rPr lang="en-US" sz="2400" b="1" dirty="0" err="1">
                <a:cs typeface="+mn-ea"/>
                <a:sym typeface="+mn-lt"/>
              </a:rPr>
              <a:t>Dr</a:t>
            </a:r>
            <a:r>
              <a:rPr lang="en-US" sz="2400" b="1" dirty="0">
                <a:cs typeface="+mn-ea"/>
                <a:sym typeface="+mn-lt"/>
              </a:rPr>
              <a:t> Leo Chen</a:t>
            </a:r>
          </a:p>
          <a:p>
            <a:pPr algn="r"/>
            <a:r>
              <a:rPr lang="en-US" sz="2400" dirty="0" smtClean="0">
                <a:cs typeface="+mn-ea"/>
                <a:sym typeface="+mn-lt"/>
              </a:rPr>
              <a:t>leo.chen@ieee.org</a:t>
            </a:r>
            <a:endParaRPr lang="en-US" sz="2400" dirty="0">
              <a:cs typeface="+mn-ea"/>
              <a:sym typeface="+mn-lt"/>
            </a:endParaRPr>
          </a:p>
        </p:txBody>
      </p:sp>
      <p:pic>
        <p:nvPicPr>
          <p:cNvPr id="1025" name="Picture 1"/>
          <p:cNvPicPr>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4624388"/>
            <a:ext cx="1392238" cy="3381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sp>
        <p:nvSpPr>
          <p:cNvPr id="3" name="Title 1"/>
          <p:cNvSpPr txBox="1"/>
          <p:nvPr/>
        </p:nvSpPr>
        <p:spPr>
          <a:xfrm>
            <a:off x="513080" y="1936750"/>
            <a:ext cx="8254365" cy="44386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a:lstStyle>
          <a:p>
            <a:pPr algn="ctr">
              <a:lnSpc>
                <a:spcPct val="100000"/>
              </a:lnSpc>
            </a:pPr>
            <a:r>
              <a:rPr lang="en-US" altLang="zh-CN" dirty="0">
                <a:solidFill>
                  <a:srgbClr val="C00000"/>
                </a:solidFill>
                <a:latin typeface="+mn-lt"/>
                <a:ea typeface="+mn-ea"/>
                <a:cs typeface="+mn-ea"/>
                <a:sym typeface="+mn-lt"/>
              </a:rPr>
              <a:t>Chapter 8   </a:t>
            </a:r>
            <a:r>
              <a:rPr lang="en-US" altLang="zh-CN" dirty="0">
                <a:latin typeface="+mn-lt"/>
                <a:ea typeface="+mn-ea"/>
                <a:cs typeface="+mn-ea"/>
                <a:sym typeface="+mn-lt"/>
              </a:rPr>
              <a:t>Graphics and Data Visualisation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GB" dirty="0">
                <a:latin typeface="+mn-lt"/>
                <a:ea typeface="+mn-ea"/>
                <a:cs typeface="+mn-ea"/>
                <a:sym typeface="+mn-lt"/>
              </a:rPr>
              <a:t>8</a:t>
            </a:r>
            <a:r>
              <a:rPr lang="en-GB" dirty="0">
                <a:latin typeface="+mn-lt"/>
                <a:ea typeface="+mn-ea"/>
                <a:cs typeface="+mn-ea"/>
                <a:sym typeface="+mn-lt"/>
              </a:rPr>
              <a:t>. 1 Lab</a:t>
            </a:r>
          </a:p>
        </p:txBody>
      </p:sp>
      <p:sp>
        <p:nvSpPr>
          <p:cNvPr id="3" name="文本框 2"/>
          <p:cNvSpPr txBox="1"/>
          <p:nvPr/>
        </p:nvSpPr>
        <p:spPr>
          <a:xfrm>
            <a:off x="669469" y="2599691"/>
            <a:ext cx="3594735" cy="2062103"/>
          </a:xfrm>
          <a:prstGeom prst="rect">
            <a:avLst/>
          </a:prstGeom>
          <a:solidFill>
            <a:schemeClr val="accent3">
              <a:lumMod val="60000"/>
              <a:lumOff val="40000"/>
            </a:schemeClr>
          </a:solidFill>
        </p:spPr>
        <p:txBody>
          <a:bodyPr wrap="square" rtlCol="0">
            <a:spAutoFit/>
          </a:bodyPr>
          <a:lstStyle/>
          <a:p>
            <a:r>
              <a:rPr lang="es-ES" sz="1600" b="0" i="0" dirty="0">
                <a:solidFill>
                  <a:srgbClr val="212121"/>
                </a:solidFill>
                <a:effectLst/>
                <a:latin typeface="Menlo"/>
              </a:rPr>
              <a:t>x = -10:0.1:10;</a:t>
            </a:r>
          </a:p>
          <a:p>
            <a:r>
              <a:rPr lang="es-ES" sz="1600" b="0" i="0" dirty="0">
                <a:solidFill>
                  <a:srgbClr val="212121"/>
                </a:solidFill>
                <a:effectLst/>
                <a:latin typeface="Menlo"/>
              </a:rPr>
              <a:t>y = 2*x.^2+5*x-6;</a:t>
            </a:r>
          </a:p>
          <a:p>
            <a:r>
              <a:rPr lang="es-ES" sz="1600" b="0" i="0" dirty="0" err="1">
                <a:solidFill>
                  <a:srgbClr val="212121"/>
                </a:solidFill>
                <a:effectLst/>
                <a:latin typeface="Menlo"/>
              </a:rPr>
              <a:t>plot</a:t>
            </a:r>
            <a:r>
              <a:rPr lang="es-ES" sz="1600" b="0" i="0" dirty="0">
                <a:solidFill>
                  <a:srgbClr val="212121"/>
                </a:solidFill>
                <a:effectLst/>
                <a:latin typeface="Menlo"/>
              </a:rPr>
              <a:t>(</a:t>
            </a:r>
            <a:r>
              <a:rPr lang="es-ES" sz="1600" b="0" i="0" dirty="0" err="1">
                <a:solidFill>
                  <a:srgbClr val="212121"/>
                </a:solidFill>
                <a:effectLst/>
                <a:latin typeface="Menlo"/>
              </a:rPr>
              <a:t>x,y</a:t>
            </a:r>
            <a:r>
              <a:rPr lang="es-ES" sz="1600" b="0" i="0" dirty="0">
                <a:solidFill>
                  <a:srgbClr val="212121"/>
                </a:solidFill>
                <a:effectLst/>
                <a:latin typeface="Menlo"/>
              </a:rPr>
              <a:t>);</a:t>
            </a:r>
          </a:p>
          <a:p>
            <a:r>
              <a:rPr lang="es-ES" sz="1600" b="0" i="0" dirty="0" err="1">
                <a:solidFill>
                  <a:srgbClr val="212121"/>
                </a:solidFill>
                <a:effectLst/>
                <a:latin typeface="Menlo"/>
              </a:rPr>
              <a:t>grid</a:t>
            </a:r>
            <a:r>
              <a:rPr lang="es-ES" sz="1600" b="0" i="0" dirty="0">
                <a:solidFill>
                  <a:srgbClr val="212121"/>
                </a:solidFill>
                <a:effectLst/>
                <a:latin typeface="Menlo"/>
              </a:rPr>
              <a:t> </a:t>
            </a:r>
            <a:r>
              <a:rPr lang="es-ES" sz="1600" b="0" i="0" u="none" strike="noStrike" dirty="0" err="1">
                <a:solidFill>
                  <a:srgbClr val="A709F5"/>
                </a:solidFill>
                <a:effectLst/>
                <a:latin typeface="Menlo"/>
              </a:rPr>
              <a:t>on</a:t>
            </a:r>
            <a:endParaRPr lang="es-ES" sz="1600" b="0" i="0" dirty="0">
              <a:solidFill>
                <a:srgbClr val="212121"/>
              </a:solidFill>
              <a:effectLst/>
              <a:latin typeface="Menlo"/>
            </a:endParaRPr>
          </a:p>
          <a:p>
            <a:r>
              <a:rPr lang="es-ES" sz="1600" b="0" i="0" dirty="0" err="1">
                <a:solidFill>
                  <a:srgbClr val="212121"/>
                </a:solidFill>
                <a:effectLst/>
                <a:latin typeface="Menlo"/>
              </a:rPr>
              <a:t>xlabel</a:t>
            </a:r>
            <a:r>
              <a:rPr lang="es-ES" sz="1600" b="0" i="0" dirty="0">
                <a:solidFill>
                  <a:srgbClr val="212121"/>
                </a:solidFill>
                <a:effectLst/>
                <a:latin typeface="Menlo"/>
              </a:rPr>
              <a:t>(</a:t>
            </a:r>
            <a:r>
              <a:rPr lang="es-ES" sz="1600" b="0" i="0" u="none" strike="noStrike" dirty="0">
                <a:solidFill>
                  <a:srgbClr val="A709F5"/>
                </a:solidFill>
                <a:effectLst/>
                <a:latin typeface="Menlo"/>
              </a:rPr>
              <a:t>"x"</a:t>
            </a:r>
            <a:r>
              <a:rPr lang="es-ES" sz="1600" b="0" i="0" dirty="0">
                <a:solidFill>
                  <a:srgbClr val="212121"/>
                </a:solidFill>
                <a:effectLst/>
                <a:latin typeface="Menlo"/>
              </a:rPr>
              <a:t>)</a:t>
            </a:r>
          </a:p>
          <a:p>
            <a:r>
              <a:rPr lang="es-ES" sz="1600" b="0" i="0" dirty="0" err="1">
                <a:solidFill>
                  <a:srgbClr val="212121"/>
                </a:solidFill>
                <a:effectLst/>
                <a:latin typeface="Menlo"/>
              </a:rPr>
              <a:t>ylabel</a:t>
            </a:r>
            <a:r>
              <a:rPr lang="es-ES" sz="1600" b="0" i="0" dirty="0">
                <a:solidFill>
                  <a:srgbClr val="212121"/>
                </a:solidFill>
                <a:effectLst/>
                <a:latin typeface="Menlo"/>
              </a:rPr>
              <a:t>(</a:t>
            </a:r>
            <a:r>
              <a:rPr lang="es-ES" sz="1600" b="0" i="0" u="none" strike="noStrike" dirty="0">
                <a:solidFill>
                  <a:srgbClr val="A709F5"/>
                </a:solidFill>
                <a:effectLst/>
                <a:latin typeface="Menlo"/>
              </a:rPr>
              <a:t>"y"</a:t>
            </a:r>
            <a:r>
              <a:rPr lang="es-ES" sz="1600" b="0" i="0" dirty="0">
                <a:solidFill>
                  <a:srgbClr val="212121"/>
                </a:solidFill>
                <a:effectLst/>
                <a:latin typeface="Menlo"/>
              </a:rPr>
              <a:t>)</a:t>
            </a:r>
          </a:p>
          <a:p>
            <a:r>
              <a:rPr lang="es-ES" sz="1600" b="0" i="0" dirty="0" err="1">
                <a:solidFill>
                  <a:srgbClr val="212121"/>
                </a:solidFill>
                <a:effectLst/>
                <a:latin typeface="Menlo"/>
              </a:rPr>
              <a:t>title</a:t>
            </a:r>
            <a:r>
              <a:rPr lang="es-ES" sz="1600" b="0" i="0" dirty="0">
                <a:solidFill>
                  <a:srgbClr val="212121"/>
                </a:solidFill>
                <a:effectLst/>
                <a:latin typeface="Menlo"/>
              </a:rPr>
              <a:t>(</a:t>
            </a:r>
            <a:r>
              <a:rPr lang="es-ES" sz="1600" b="0" i="0" u="none" strike="noStrike" dirty="0">
                <a:solidFill>
                  <a:srgbClr val="A709F5"/>
                </a:solidFill>
                <a:effectLst/>
                <a:latin typeface="Menlo"/>
              </a:rPr>
              <a:t>"curve y = 2x^2 + 5x−6"</a:t>
            </a:r>
            <a:r>
              <a:rPr lang="es-ES" sz="1600" b="0" i="0" dirty="0">
                <a:solidFill>
                  <a:srgbClr val="212121"/>
                </a:solidFill>
                <a:effectLst/>
                <a:latin typeface="Menlo"/>
              </a:rPr>
              <a:t>)</a:t>
            </a:r>
          </a:p>
          <a:p>
            <a:r>
              <a:rPr lang="es-ES" sz="1600" b="0" i="0" dirty="0">
                <a:solidFill>
                  <a:srgbClr val="212121"/>
                </a:solidFill>
                <a:effectLst/>
                <a:latin typeface="Menlo"/>
              </a:rPr>
              <a:t>axis([-12, 12, -20, 300])</a:t>
            </a:r>
          </a:p>
        </p:txBody>
      </p:sp>
      <p:sp>
        <p:nvSpPr>
          <p:cNvPr id="5" name="文本框 4"/>
          <p:cNvSpPr txBox="1"/>
          <p:nvPr>
            <p:custDataLst>
              <p:tags r:id="rId1"/>
            </p:custDataLst>
          </p:nvPr>
        </p:nvSpPr>
        <p:spPr>
          <a:xfrm>
            <a:off x="527825" y="864173"/>
            <a:ext cx="2486025" cy="337185"/>
          </a:xfrm>
          <a:prstGeom prst="rect">
            <a:avLst/>
          </a:prstGeom>
          <a:noFill/>
        </p:spPr>
        <p:txBody>
          <a:bodyPr wrap="none" rtlCol="0">
            <a:spAutoFit/>
          </a:bodyPr>
          <a:lstStyle/>
          <a:p>
            <a:pPr algn="l"/>
            <a:r>
              <a:rPr lang="en-US" altLang="zh-CN" sz="1600" b="1" dirty="0">
                <a:solidFill>
                  <a:schemeClr val="tx2"/>
                </a:solidFill>
                <a:latin typeface="Times New Roman" panose="02020603050405020304" pitchFamily="18" charset="0"/>
                <a:cs typeface="Times New Roman" panose="02020603050405020304" pitchFamily="18" charset="0"/>
              </a:rPr>
              <a:t>Objective</a:t>
            </a:r>
            <a:r>
              <a:rPr lang="en-US" altLang="zh-CN" sz="1600" dirty="0">
                <a:solidFill>
                  <a:schemeClr val="tx2"/>
                </a:solidFill>
                <a:latin typeface="Times New Roman" panose="02020603050405020304" pitchFamily="18" charset="0"/>
                <a:cs typeface="Times New Roman" panose="02020603050405020304" pitchFamily="18" charset="0"/>
              </a:rPr>
              <a:t>: </a:t>
            </a:r>
            <a:r>
              <a:rPr lang="en-US" altLang="zh-CN" sz="1600" dirty="0">
                <a:solidFill>
                  <a:schemeClr val="tx2"/>
                </a:solidFill>
                <a:latin typeface="Times New Roman" panose="02020603050405020304" pitchFamily="18" charset="0"/>
                <a:cs typeface="Times New Roman" panose="02020603050405020304" pitchFamily="18" charset="0"/>
                <a:sym typeface="+mn-ea"/>
              </a:rPr>
              <a:t> Draw a 2D plot.</a:t>
            </a:r>
          </a:p>
        </p:txBody>
      </p:sp>
      <mc:AlternateContent xmlns:mc="http://schemas.openxmlformats.org/markup-compatibility/2006" xmlns:a14="http://schemas.microsoft.com/office/drawing/2010/main">
        <mc:Choice Requires="a14">
          <p:sp>
            <p:nvSpPr>
              <p:cNvPr id="8" name="文本框 7"/>
              <p:cNvSpPr txBox="1"/>
              <p:nvPr>
                <p:custDataLst>
                  <p:tags r:id="rId2"/>
                </p:custDataLst>
              </p:nvPr>
            </p:nvSpPr>
            <p:spPr>
              <a:xfrm>
                <a:off x="527825" y="1201358"/>
                <a:ext cx="8106410" cy="1155829"/>
              </a:xfrm>
              <a:prstGeom prst="rect">
                <a:avLst/>
              </a:prstGeom>
              <a:noFill/>
            </p:spPr>
            <p:txBody>
              <a:bodyPr wrap="square" rtlCol="0">
                <a:spAutoFit/>
              </a:bodyPr>
              <a:lstStyle/>
              <a:p>
                <a:pPr indent="0" fontAlgn="auto">
                  <a:lnSpc>
                    <a:spcPct val="150000"/>
                  </a:lnSpc>
                </a:pPr>
                <a:r>
                  <a:rPr lang="en-US" altLang="zh-CN" sz="1600" b="1" dirty="0">
                    <a:solidFill>
                      <a:schemeClr val="tx2"/>
                    </a:solidFill>
                    <a:latin typeface="Times New Roman" panose="02020603050405020304" pitchFamily="18" charset="0"/>
                    <a:cs typeface="Times New Roman" panose="02020603050405020304" pitchFamily="18" charset="0"/>
                  </a:rPr>
                  <a:t>Content</a:t>
                </a:r>
                <a:r>
                  <a:rPr lang="en-US" altLang="zh-CN" sz="1600" dirty="0">
                    <a:solidFill>
                      <a:schemeClr val="tx2"/>
                    </a:solidFill>
                    <a:latin typeface="Times New Roman" panose="02020603050405020304" pitchFamily="18" charset="0"/>
                    <a:cs typeface="Times New Roman" panose="02020603050405020304" pitchFamily="18" charset="0"/>
                  </a:rPr>
                  <a:t>: </a:t>
                </a:r>
                <a:r>
                  <a:rPr lang="en-US" sz="1600" b="0" i="0" dirty="0">
                    <a:solidFill>
                      <a:srgbClr val="212121"/>
                    </a:solidFill>
                    <a:effectLst/>
                    <a:latin typeface="Helvetica" panose="020B0604020202020204" pitchFamily="34" charset="0"/>
                  </a:rPr>
                  <a:t>Draw curve </a:t>
                </a:r>
                <a14:m>
                  <m:oMath xmlns:m="http://schemas.openxmlformats.org/officeDocument/2006/math">
                    <m:r>
                      <a:rPr lang="en-US" altLang="zh-CN" sz="1600" i="1" dirty="0" smtClean="0">
                        <a:solidFill>
                          <a:schemeClr val="tx2"/>
                        </a:solidFill>
                        <a:latin typeface="Cambria Math" panose="02040503050406030204" charset="0"/>
                        <a:cs typeface="Cambria Math" panose="02040503050406030204" charset="0"/>
                      </a:rPr>
                      <m:t>𝑦</m:t>
                    </m:r>
                    <m:r>
                      <a:rPr lang="en-US" altLang="zh-CN" sz="1600" i="1" dirty="0" smtClean="0">
                        <a:solidFill>
                          <a:schemeClr val="tx2"/>
                        </a:solidFill>
                        <a:latin typeface="Cambria Math" panose="02040503050406030204" charset="0"/>
                        <a:cs typeface="Cambria Math" panose="02040503050406030204" charset="0"/>
                      </a:rPr>
                      <m:t>=</m:t>
                    </m:r>
                    <m:r>
                      <a:rPr lang="en-US" altLang="zh-CN" sz="1600" i="1" dirty="0" smtClean="0">
                        <a:solidFill>
                          <a:schemeClr val="tx2"/>
                        </a:solidFill>
                        <a:latin typeface="Cambria Math" panose="02040503050406030204" charset="0"/>
                        <a:cs typeface="Cambria Math" panose="02040503050406030204" charset="0"/>
                      </a:rPr>
                      <m:t>2</m:t>
                    </m:r>
                    <m:sSup>
                      <m:sSupPr>
                        <m:ctrlPr>
                          <a:rPr lang="en-US" altLang="zh-CN" sz="1600" i="1" dirty="0">
                            <a:solidFill>
                              <a:schemeClr val="tx2"/>
                            </a:solidFill>
                            <a:latin typeface="Cambria Math" panose="02040503050406030204" pitchFamily="18" charset="0"/>
                            <a:cs typeface="Cambria Math" panose="02040503050406030204" charset="0"/>
                          </a:rPr>
                        </m:ctrlPr>
                      </m:sSupPr>
                      <m:e>
                        <m:r>
                          <a:rPr lang="en-US" altLang="zh-CN" sz="1600" i="1" dirty="0">
                            <a:solidFill>
                              <a:schemeClr val="tx2"/>
                            </a:solidFill>
                            <a:latin typeface="Cambria Math" panose="02040503050406030204" charset="0"/>
                            <a:cs typeface="Cambria Math" panose="02040503050406030204" charset="0"/>
                          </a:rPr>
                          <m:t>𝑥</m:t>
                        </m:r>
                      </m:e>
                      <m:sup>
                        <m:r>
                          <a:rPr lang="en-US" altLang="zh-CN" sz="1600" i="1" dirty="0">
                            <a:solidFill>
                              <a:schemeClr val="tx2"/>
                            </a:solidFill>
                            <a:latin typeface="Cambria Math" panose="02040503050406030204" charset="0"/>
                            <a:cs typeface="Cambria Math" panose="02040503050406030204" charset="0"/>
                          </a:rPr>
                          <m:t>2</m:t>
                        </m:r>
                      </m:sup>
                    </m:sSup>
                    <m:r>
                      <a:rPr lang="en-US" altLang="zh-CN" sz="1600" i="1" dirty="0">
                        <a:solidFill>
                          <a:schemeClr val="tx2"/>
                        </a:solidFill>
                        <a:latin typeface="Cambria Math" panose="02040503050406030204" charset="0"/>
                        <a:cs typeface="Cambria Math" panose="02040503050406030204" charset="0"/>
                      </a:rPr>
                      <m:t>+</m:t>
                    </m:r>
                    <m:r>
                      <a:rPr lang="en-US" altLang="zh-CN" sz="1600" i="1" dirty="0">
                        <a:solidFill>
                          <a:schemeClr val="tx2"/>
                        </a:solidFill>
                        <a:latin typeface="Cambria Math" panose="02040503050406030204" charset="0"/>
                        <a:cs typeface="Cambria Math" panose="02040503050406030204" charset="0"/>
                      </a:rPr>
                      <m:t>5</m:t>
                    </m:r>
                    <m:r>
                      <a:rPr lang="en-US" altLang="zh-CN" sz="1600" i="1" dirty="0">
                        <a:solidFill>
                          <a:schemeClr val="tx2"/>
                        </a:solidFill>
                        <a:latin typeface="Cambria Math" panose="02040503050406030204" charset="0"/>
                        <a:cs typeface="Cambria Math" panose="02040503050406030204" charset="0"/>
                      </a:rPr>
                      <m:t>𝑥</m:t>
                    </m:r>
                    <m:r>
                      <a:rPr lang="en-US" altLang="zh-CN" sz="1600" i="1" dirty="0">
                        <a:solidFill>
                          <a:schemeClr val="tx2"/>
                        </a:solidFill>
                        <a:latin typeface="Cambria Math" panose="02040503050406030204" charset="0"/>
                        <a:cs typeface="Cambria Math" panose="02040503050406030204" charset="0"/>
                      </a:rPr>
                      <m:t>−</m:t>
                    </m:r>
                    <m:r>
                      <a:rPr lang="en-US" altLang="zh-CN" sz="1600" i="1" dirty="0">
                        <a:solidFill>
                          <a:schemeClr val="tx2"/>
                        </a:solidFill>
                        <a:latin typeface="Cambria Math" panose="02040503050406030204" charset="0"/>
                        <a:cs typeface="Cambria Math" panose="02040503050406030204" charset="0"/>
                      </a:rPr>
                      <m:t>6</m:t>
                    </m:r>
                  </m:oMath>
                </a14:m>
                <a:r>
                  <a:rPr lang="en-US" sz="1600" b="0" i="0" dirty="0">
                    <a:solidFill>
                      <a:srgbClr val="212121"/>
                    </a:solidFill>
                    <a:effectLst/>
                    <a:latin typeface="Helvetica" panose="020B0604020202020204" pitchFamily="34" charset="0"/>
                  </a:rPr>
                  <a:t>， x ranges from [−10 to 10]. Show the grid lines, add the names of the X-axis and Y-axis, show the title, set the range of the X-axis [-12, 12], and Y-axis [-20,300].</a:t>
                </a:r>
                <a:endParaRPr sz="1600" dirty="0">
                  <a:solidFill>
                    <a:schemeClr val="tx2"/>
                  </a:solidFill>
                  <a:latin typeface="Times New Roman" panose="02020603050405020304" pitchFamily="18" charset="0"/>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4"/>
                </p:custDataLst>
              </p:nvPr>
            </p:nvSpPr>
            <p:spPr>
              <a:xfrm>
                <a:off x="527825" y="1201358"/>
                <a:ext cx="8106410" cy="1155829"/>
              </a:xfrm>
              <a:prstGeom prst="rect">
                <a:avLst/>
              </a:prstGeom>
              <a:blipFill>
                <a:blip r:embed="rId5"/>
                <a:stretch>
                  <a:fillRect l="-451" r="-150" b="-5789"/>
                </a:stretch>
              </a:blipFill>
            </p:spPr>
            <p:txBody>
              <a:bodyPr/>
              <a:lstStyle/>
              <a:p>
                <a:r>
                  <a:rPr lang="en-US">
                    <a:noFill/>
                  </a:rPr>
                  <a:t> </a:t>
                </a:r>
              </a:p>
            </p:txBody>
          </p:sp>
        </mc:Fallback>
      </mc:AlternateContent>
      <p:pic>
        <p:nvPicPr>
          <p:cNvPr id="6" name="图片 5">
            <a:extLst>
              <a:ext uri="{FF2B5EF4-FFF2-40B4-BE49-F238E27FC236}">
                <a16:creationId xmlns="" xmlns:a16="http://schemas.microsoft.com/office/drawing/2014/main" id="{826F62AB-4543-E273-722C-1C4EF6895980}"/>
              </a:ext>
            </a:extLst>
          </p:cNvPr>
          <p:cNvPicPr>
            <a:picLocks noChangeAspect="1"/>
          </p:cNvPicPr>
          <p:nvPr/>
        </p:nvPicPr>
        <p:blipFill>
          <a:blip r:embed="rId6"/>
          <a:stretch>
            <a:fillRect/>
          </a:stretch>
        </p:blipFill>
        <p:spPr>
          <a:xfrm>
            <a:off x="4932424" y="2127940"/>
            <a:ext cx="3825000" cy="2868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GB" dirty="0">
                <a:latin typeface="+mn-lt"/>
                <a:ea typeface="+mn-ea"/>
                <a:cs typeface="+mn-ea"/>
                <a:sym typeface="+mn-lt"/>
              </a:rPr>
              <a:t>8</a:t>
            </a:r>
            <a:r>
              <a:rPr lang="en-GB" dirty="0">
                <a:latin typeface="+mn-lt"/>
                <a:ea typeface="+mn-ea"/>
                <a:cs typeface="+mn-ea"/>
                <a:sym typeface="+mn-lt"/>
              </a:rPr>
              <a:t>. </a:t>
            </a:r>
            <a:r>
              <a:rPr lang="en-US" altLang="en-GB" dirty="0">
                <a:latin typeface="+mn-lt"/>
                <a:ea typeface="+mn-ea"/>
                <a:cs typeface="+mn-ea"/>
                <a:sym typeface="+mn-lt"/>
              </a:rPr>
              <a:t>2</a:t>
            </a:r>
            <a:r>
              <a:rPr lang="en-GB" dirty="0">
                <a:latin typeface="+mn-lt"/>
                <a:ea typeface="+mn-ea"/>
                <a:cs typeface="+mn-ea"/>
                <a:sym typeface="+mn-lt"/>
              </a:rPr>
              <a:t> Lab</a:t>
            </a:r>
          </a:p>
        </p:txBody>
      </p:sp>
      <p:sp>
        <p:nvSpPr>
          <p:cNvPr id="3" name="文本框 2"/>
          <p:cNvSpPr txBox="1"/>
          <p:nvPr/>
        </p:nvSpPr>
        <p:spPr>
          <a:xfrm>
            <a:off x="683802" y="2788354"/>
            <a:ext cx="3453765" cy="2061210"/>
          </a:xfrm>
          <a:prstGeom prst="rect">
            <a:avLst/>
          </a:prstGeom>
          <a:solidFill>
            <a:schemeClr val="accent3">
              <a:lumMod val="60000"/>
              <a:lumOff val="40000"/>
            </a:schemeClr>
          </a:solidFill>
        </p:spPr>
        <p:txBody>
          <a:bodyPr wrap="square" rtlCol="0">
            <a:spAutoFit/>
          </a:bodyPr>
          <a:lstStyle/>
          <a:p>
            <a:r>
              <a:rPr lang="en-US" sz="1600" b="0" i="0" dirty="0">
                <a:effectLst/>
                <a:latin typeface="Menlo"/>
              </a:rPr>
              <a:t>x = 0:0.1:4*pi;</a:t>
            </a:r>
          </a:p>
          <a:p>
            <a:r>
              <a:rPr lang="en-US" sz="1600" b="0" i="0" dirty="0">
                <a:effectLst/>
                <a:latin typeface="Menlo"/>
              </a:rPr>
              <a:t>y1 = sin(3*x);</a:t>
            </a:r>
          </a:p>
          <a:p>
            <a:r>
              <a:rPr lang="en-US" sz="1600" b="0" i="0" dirty="0">
                <a:effectLst/>
                <a:latin typeface="Menlo"/>
              </a:rPr>
              <a:t>y2 = 2*cos(x);</a:t>
            </a:r>
          </a:p>
          <a:p>
            <a:r>
              <a:rPr lang="en-US" sz="1600" b="0" i="0" dirty="0">
                <a:effectLst/>
                <a:latin typeface="Menlo"/>
              </a:rPr>
              <a:t>plot(x, y1, '-.*r', x, y2, '--ob');  </a:t>
            </a:r>
          </a:p>
          <a:p>
            <a:r>
              <a:rPr lang="en-US" sz="1600" b="0" i="0" dirty="0">
                <a:effectLst/>
                <a:latin typeface="Menlo"/>
              </a:rPr>
              <a:t>legend('y1=sin(3x)','y2=2cos(x)')  </a:t>
            </a:r>
          </a:p>
          <a:p>
            <a:r>
              <a:rPr lang="en-US" sz="1600" b="0" i="0" dirty="0">
                <a:effectLst/>
                <a:latin typeface="Menlo"/>
              </a:rPr>
              <a:t>xticks(0:pi:4*pi)</a:t>
            </a:r>
          </a:p>
          <a:p>
            <a:r>
              <a:rPr lang="en-US" sz="1600" b="0" i="0" dirty="0">
                <a:effectLst/>
                <a:latin typeface="Menlo"/>
              </a:rPr>
              <a:t>xticklabels({'0','\pi','2\pi','3\pi','4\pi'}) </a:t>
            </a:r>
          </a:p>
        </p:txBody>
      </p:sp>
      <p:sp>
        <p:nvSpPr>
          <p:cNvPr id="5" name="文本框 4"/>
          <p:cNvSpPr txBox="1"/>
          <p:nvPr>
            <p:custDataLst>
              <p:tags r:id="rId1"/>
            </p:custDataLst>
          </p:nvPr>
        </p:nvSpPr>
        <p:spPr>
          <a:xfrm>
            <a:off x="527825" y="864173"/>
            <a:ext cx="2853690" cy="337185"/>
          </a:xfrm>
          <a:prstGeom prst="rect">
            <a:avLst/>
          </a:prstGeom>
          <a:noFill/>
        </p:spPr>
        <p:txBody>
          <a:bodyPr wrap="none" rtlCol="0">
            <a:spAutoFit/>
          </a:bodyPr>
          <a:lstStyle/>
          <a:p>
            <a:pPr algn="l"/>
            <a:r>
              <a:rPr lang="en-US" altLang="zh-CN" sz="1600" b="1" dirty="0">
                <a:solidFill>
                  <a:schemeClr val="tx2"/>
                </a:solidFill>
                <a:latin typeface="Times New Roman" panose="02020603050405020304" pitchFamily="18" charset="0"/>
                <a:cs typeface="Times New Roman" panose="02020603050405020304" pitchFamily="18" charset="0"/>
              </a:rPr>
              <a:t>Objective</a:t>
            </a:r>
            <a:r>
              <a:rPr lang="en-US" altLang="zh-CN" sz="1600" dirty="0">
                <a:solidFill>
                  <a:schemeClr val="tx2"/>
                </a:solidFill>
                <a:latin typeface="Times New Roman" panose="02020603050405020304" pitchFamily="18" charset="0"/>
                <a:cs typeface="Times New Roman" panose="02020603050405020304" pitchFamily="18" charset="0"/>
              </a:rPr>
              <a:t>: </a:t>
            </a:r>
            <a:r>
              <a:rPr lang="en-US" altLang="zh-CN" sz="1600" dirty="0">
                <a:solidFill>
                  <a:schemeClr val="tx2"/>
                </a:solidFill>
                <a:latin typeface="Times New Roman" panose="02020603050405020304" pitchFamily="18" charset="0"/>
                <a:cs typeface="Times New Roman" panose="02020603050405020304" pitchFamily="18" charset="0"/>
                <a:sym typeface="+mn-ea"/>
              </a:rPr>
              <a:t> Draw multiple plots.</a:t>
            </a:r>
          </a:p>
        </p:txBody>
      </p:sp>
      <mc:AlternateContent xmlns:mc="http://schemas.openxmlformats.org/markup-compatibility/2006" xmlns:a14="http://schemas.microsoft.com/office/drawing/2010/main">
        <mc:Choice Requires="a14">
          <p:sp>
            <p:nvSpPr>
              <p:cNvPr id="8" name="文本框 7"/>
              <p:cNvSpPr txBox="1"/>
              <p:nvPr>
                <p:custDataLst>
                  <p:tags r:id="rId2"/>
                </p:custDataLst>
              </p:nvPr>
            </p:nvSpPr>
            <p:spPr>
              <a:xfrm>
                <a:off x="527685" y="1064260"/>
                <a:ext cx="8233410" cy="1524007"/>
              </a:xfrm>
              <a:prstGeom prst="rect">
                <a:avLst/>
              </a:prstGeom>
              <a:noFill/>
            </p:spPr>
            <p:txBody>
              <a:bodyPr wrap="square" rtlCol="0">
                <a:spAutoFit/>
              </a:bodyPr>
              <a:lstStyle/>
              <a:p>
                <a:pPr indent="0" fontAlgn="auto">
                  <a:lnSpc>
                    <a:spcPct val="150000"/>
                  </a:lnSpc>
                </a:pPr>
                <a:r>
                  <a:rPr lang="en-US" altLang="zh-CN" sz="1600" b="1" dirty="0">
                    <a:solidFill>
                      <a:schemeClr val="tx2"/>
                    </a:solidFill>
                    <a:latin typeface="Times New Roman" panose="02020603050405020304" pitchFamily="18" charset="0"/>
                    <a:cs typeface="Times New Roman" panose="02020603050405020304" pitchFamily="18" charset="0"/>
                  </a:rPr>
                  <a:t>Content</a:t>
                </a:r>
                <a:r>
                  <a:rPr lang="en-US" altLang="zh-CN" sz="1600" dirty="0">
                    <a:solidFill>
                      <a:schemeClr val="tx2"/>
                    </a:solidFill>
                    <a:latin typeface="Times New Roman" panose="02020603050405020304" pitchFamily="18" charset="0"/>
                    <a:cs typeface="Times New Roman" panose="02020603050405020304" pitchFamily="18" charset="0"/>
                  </a:rPr>
                  <a:t>: </a:t>
                </a:r>
                <a:r>
                  <a:rPr lang="en-US" sz="1600" b="0" i="0" dirty="0">
                    <a:solidFill>
                      <a:srgbClr val="212121"/>
                    </a:solidFill>
                    <a:effectLst/>
                    <a:latin typeface="Helvetica" panose="020B0604020202020204" pitchFamily="34" charset="0"/>
                  </a:rPr>
                  <a:t>Draw curves in the same window: </a:t>
                </a:r>
                <a14:m>
                  <m:oMath xmlns:m="http://schemas.openxmlformats.org/officeDocument/2006/math">
                    <m:r>
                      <a:rPr lang="en-US" altLang="zh-CN" sz="1600" i="1" dirty="0" smtClean="0">
                        <a:solidFill>
                          <a:schemeClr val="tx2"/>
                        </a:solidFill>
                        <a:latin typeface="Cambria Math" panose="02040503050406030204" charset="0"/>
                        <a:cs typeface="Cambria Math" panose="02040503050406030204" charset="0"/>
                      </a:rPr>
                      <m:t>𝑦</m:t>
                    </m:r>
                    <m:r>
                      <a:rPr lang="en-US" altLang="zh-CN" sz="1600" i="1" dirty="0" smtClean="0">
                        <a:solidFill>
                          <a:schemeClr val="tx2"/>
                        </a:solidFill>
                        <a:latin typeface="Cambria Math" panose="02040503050406030204" charset="0"/>
                        <a:cs typeface="Cambria Math" panose="02040503050406030204" charset="0"/>
                      </a:rPr>
                      <m:t>1</m:t>
                    </m:r>
                    <m:r>
                      <a:rPr lang="en-US" altLang="zh-CN" sz="1600" i="1" dirty="0" smtClean="0">
                        <a:solidFill>
                          <a:schemeClr val="tx2"/>
                        </a:solidFill>
                        <a:latin typeface="Cambria Math" panose="02040503050406030204" charset="0"/>
                        <a:cs typeface="Cambria Math" panose="02040503050406030204" charset="0"/>
                      </a:rPr>
                      <m:t>=</m:t>
                    </m:r>
                    <m:func>
                      <m:funcPr>
                        <m:ctrlPr>
                          <a:rPr lang="en-US" altLang="zh-CN" sz="1600" i="1" dirty="0">
                            <a:solidFill>
                              <a:schemeClr val="tx2"/>
                            </a:solidFill>
                            <a:latin typeface="Cambria Math" panose="02040503050406030204" pitchFamily="18" charset="0"/>
                            <a:cs typeface="Cambria Math" panose="02040503050406030204" charset="0"/>
                          </a:rPr>
                        </m:ctrlPr>
                      </m:funcPr>
                      <m:fName>
                        <m:r>
                          <m:rPr>
                            <m:sty m:val="p"/>
                          </m:rPr>
                          <a:rPr lang="en-US" altLang="zh-CN" sz="1600" dirty="0">
                            <a:solidFill>
                              <a:schemeClr val="tx2"/>
                            </a:solidFill>
                            <a:latin typeface="Cambria Math" panose="02040503050406030204" charset="0"/>
                            <a:cs typeface="Cambria Math" panose="02040503050406030204" charset="0"/>
                          </a:rPr>
                          <m:t>sin</m:t>
                        </m:r>
                      </m:fName>
                      <m:e>
                        <m:d>
                          <m:dPr>
                            <m:ctrlPr>
                              <a:rPr lang="en-US" altLang="zh-CN" sz="1600" i="1" dirty="0">
                                <a:solidFill>
                                  <a:schemeClr val="tx2"/>
                                </a:solidFill>
                                <a:latin typeface="Cambria Math" panose="02040503050406030204" pitchFamily="18" charset="0"/>
                                <a:cs typeface="Cambria Math" panose="02040503050406030204" charset="0"/>
                              </a:rPr>
                            </m:ctrlPr>
                          </m:dPr>
                          <m:e>
                            <m:r>
                              <a:rPr lang="en-US" altLang="zh-CN" sz="1600" i="1" dirty="0">
                                <a:solidFill>
                                  <a:schemeClr val="tx2"/>
                                </a:solidFill>
                                <a:latin typeface="Cambria Math" panose="02040503050406030204" charset="0"/>
                                <a:cs typeface="Cambria Math" panose="02040503050406030204" charset="0"/>
                              </a:rPr>
                              <m:t>3</m:t>
                            </m:r>
                            <m:r>
                              <a:rPr lang="en-US" altLang="zh-CN" sz="1600" i="1" dirty="0">
                                <a:solidFill>
                                  <a:schemeClr val="tx2"/>
                                </a:solidFill>
                                <a:latin typeface="Cambria Math" panose="02040503050406030204" charset="0"/>
                                <a:cs typeface="Cambria Math" panose="02040503050406030204" charset="0"/>
                              </a:rPr>
                              <m:t>𝑥</m:t>
                            </m:r>
                          </m:e>
                        </m:d>
                      </m:e>
                    </m:func>
                    <m:r>
                      <a:rPr lang="en-US" altLang="zh-CN" sz="1600" i="1" dirty="0">
                        <a:solidFill>
                          <a:schemeClr val="tx2"/>
                        </a:solidFill>
                        <a:latin typeface="Cambria Math" panose="02040503050406030204" pitchFamily="18" charset="0"/>
                        <a:cs typeface="Cambria Math" panose="02040503050406030204" charset="0"/>
                      </a:rPr>
                      <m:t> </m:t>
                    </m:r>
                  </m:oMath>
                </a14:m>
                <a:r>
                  <a:rPr lang="en-US" sz="1600" b="0" i="0" dirty="0">
                    <a:solidFill>
                      <a:srgbClr val="212121"/>
                    </a:solidFill>
                    <a:effectLst/>
                    <a:latin typeface="Helvetica" panose="020B0604020202020204" pitchFamily="34" charset="0"/>
                  </a:rPr>
                  <a:t>, </a:t>
                </a:r>
                <a14:m>
                  <m:oMath xmlns:m="http://schemas.openxmlformats.org/officeDocument/2006/math">
                    <m:r>
                      <a:rPr lang="en-US" altLang="zh-CN" sz="1600" i="1" dirty="0">
                        <a:solidFill>
                          <a:schemeClr val="tx2"/>
                        </a:solidFill>
                        <a:latin typeface="Cambria Math" panose="02040503050406030204" charset="0"/>
                        <a:cs typeface="Cambria Math" panose="02040503050406030204" charset="0"/>
                      </a:rPr>
                      <m:t>𝑦</m:t>
                    </m:r>
                    <m:r>
                      <a:rPr lang="en-US" altLang="zh-CN" sz="1600" i="1" dirty="0">
                        <a:solidFill>
                          <a:schemeClr val="tx2"/>
                        </a:solidFill>
                        <a:latin typeface="Cambria Math" panose="02040503050406030204" charset="0"/>
                        <a:cs typeface="Cambria Math" panose="02040503050406030204" charset="0"/>
                      </a:rPr>
                      <m:t>2</m:t>
                    </m:r>
                    <m:r>
                      <a:rPr lang="en-US" altLang="zh-CN" sz="1600" i="1" dirty="0">
                        <a:solidFill>
                          <a:schemeClr val="tx2"/>
                        </a:solidFill>
                        <a:latin typeface="Cambria Math" panose="02040503050406030204" charset="0"/>
                        <a:cs typeface="Cambria Math" panose="02040503050406030204" charset="0"/>
                      </a:rPr>
                      <m:t>=</m:t>
                    </m:r>
                    <m:func>
                      <m:funcPr>
                        <m:ctrlPr>
                          <a:rPr lang="en-US" altLang="zh-CN" sz="1600" i="1" dirty="0">
                            <a:solidFill>
                              <a:schemeClr val="tx2"/>
                            </a:solidFill>
                            <a:latin typeface="Cambria Math" panose="02040503050406030204" pitchFamily="18" charset="0"/>
                            <a:cs typeface="Cambria Math" panose="02040503050406030204" charset="0"/>
                          </a:rPr>
                        </m:ctrlPr>
                      </m:funcPr>
                      <m:fName>
                        <m:r>
                          <a:rPr lang="en-US" altLang="zh-CN" sz="1600" dirty="0">
                            <a:solidFill>
                              <a:schemeClr val="tx2"/>
                            </a:solidFill>
                            <a:latin typeface="Cambria Math" panose="02040503050406030204" charset="0"/>
                            <a:cs typeface="Cambria Math" panose="02040503050406030204" charset="0"/>
                          </a:rPr>
                          <m:t>2</m:t>
                        </m:r>
                        <m:r>
                          <m:rPr>
                            <m:sty m:val="p"/>
                          </m:rPr>
                          <a:rPr lang="en-US" altLang="zh-CN" sz="1600" dirty="0">
                            <a:solidFill>
                              <a:schemeClr val="tx2"/>
                            </a:solidFill>
                            <a:latin typeface="Cambria Math" panose="02040503050406030204" charset="0"/>
                            <a:cs typeface="Cambria Math" panose="02040503050406030204" charset="0"/>
                          </a:rPr>
                          <m:t>cos</m:t>
                        </m:r>
                      </m:fName>
                      <m:e>
                        <m:d>
                          <m:dPr>
                            <m:ctrlPr>
                              <a:rPr lang="en-US" altLang="zh-CN" sz="1600" i="1" dirty="0">
                                <a:solidFill>
                                  <a:schemeClr val="tx2"/>
                                </a:solidFill>
                                <a:latin typeface="Cambria Math" panose="02040503050406030204" pitchFamily="18" charset="0"/>
                                <a:cs typeface="Cambria Math" panose="02040503050406030204" charset="0"/>
                              </a:rPr>
                            </m:ctrlPr>
                          </m:dPr>
                          <m:e>
                            <m:r>
                              <a:rPr lang="en-US" altLang="zh-CN" sz="1600" i="1" dirty="0">
                                <a:solidFill>
                                  <a:schemeClr val="tx2"/>
                                </a:solidFill>
                                <a:latin typeface="Cambria Math" panose="02040503050406030204" charset="0"/>
                                <a:cs typeface="Cambria Math" panose="02040503050406030204" charset="0"/>
                              </a:rPr>
                              <m:t>𝑥</m:t>
                            </m:r>
                          </m:e>
                        </m:d>
                      </m:e>
                    </m:func>
                  </m:oMath>
                </a14:m>
                <a:r>
                  <a:rPr lang="en-US" sz="1600" b="0" i="0" dirty="0">
                    <a:solidFill>
                      <a:srgbClr val="212121"/>
                    </a:solidFill>
                    <a:effectLst/>
                    <a:latin typeface="Helvetica" panose="020B0604020202020204" pitchFamily="34" charset="0"/>
                  </a:rPr>
                  <a:t>. y1 is required to be crossed as a red dot, the marking point is an asterisk, y2 is a blue dotted line, the marking point is a circle, the legend of y1 and y2 is added, and the scale of the x axis is displayed in π increments.</a:t>
                </a:r>
                <a:endParaRPr lang="en-US" altLang="zh-CN" sz="1600" dirty="0">
                  <a:solidFill>
                    <a:schemeClr val="tx2"/>
                  </a:solidFill>
                  <a:latin typeface="Cambria Math" panose="02040503050406030204" charset="0"/>
                  <a:cs typeface="Cambria Math" panose="02040503050406030204" charset="0"/>
                  <a:sym typeface="+mn-ea"/>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5"/>
                </p:custDataLst>
              </p:nvPr>
            </p:nvSpPr>
            <p:spPr>
              <a:xfrm>
                <a:off x="527685" y="1064260"/>
                <a:ext cx="8233410" cy="1524007"/>
              </a:xfrm>
              <a:prstGeom prst="rect">
                <a:avLst/>
              </a:prstGeom>
              <a:blipFill>
                <a:blip r:embed="rId6"/>
                <a:stretch>
                  <a:fillRect l="-444" b="-4400"/>
                </a:stretch>
              </a:blipFill>
            </p:spPr>
            <p:txBody>
              <a:bodyPr/>
              <a:lstStyle/>
              <a:p>
                <a:r>
                  <a:rPr lang="en-US">
                    <a:noFill/>
                  </a:rPr>
                  <a:t> </a:t>
                </a:r>
              </a:p>
            </p:txBody>
          </p:sp>
        </mc:Fallback>
      </mc:AlternateContent>
      <p:pic>
        <p:nvPicPr>
          <p:cNvPr id="4" name="图片 3"/>
          <p:cNvPicPr>
            <a:picLocks noChangeAspect="1"/>
          </p:cNvPicPr>
          <p:nvPr>
            <p:custDataLst>
              <p:tags r:id="rId3"/>
            </p:custDataLst>
          </p:nvPr>
        </p:nvPicPr>
        <p:blipFill>
          <a:blip r:embed="rId7"/>
          <a:stretch>
            <a:fillRect/>
          </a:stretch>
        </p:blipFill>
        <p:spPr>
          <a:xfrm>
            <a:off x="4823460" y="2396559"/>
            <a:ext cx="3792855" cy="284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GB" dirty="0">
                <a:latin typeface="+mn-lt"/>
                <a:ea typeface="+mn-ea"/>
                <a:cs typeface="+mn-ea"/>
                <a:sym typeface="+mn-lt"/>
              </a:rPr>
              <a:t>8</a:t>
            </a:r>
            <a:r>
              <a:rPr lang="en-GB" dirty="0">
                <a:latin typeface="+mn-lt"/>
                <a:ea typeface="+mn-ea"/>
                <a:cs typeface="+mn-ea"/>
                <a:sym typeface="+mn-lt"/>
              </a:rPr>
              <a:t>. </a:t>
            </a:r>
            <a:r>
              <a:rPr lang="en-US" altLang="en-GB" dirty="0">
                <a:latin typeface="+mn-lt"/>
                <a:ea typeface="+mn-ea"/>
                <a:cs typeface="+mn-ea"/>
                <a:sym typeface="+mn-lt"/>
              </a:rPr>
              <a:t>3</a:t>
            </a:r>
            <a:r>
              <a:rPr lang="en-GB" dirty="0">
                <a:latin typeface="+mn-lt"/>
                <a:ea typeface="+mn-ea"/>
                <a:cs typeface="+mn-ea"/>
                <a:sym typeface="+mn-lt"/>
              </a:rPr>
              <a:t> Lab</a:t>
            </a:r>
          </a:p>
        </p:txBody>
      </p:sp>
      <p:sp>
        <p:nvSpPr>
          <p:cNvPr id="3" name="文本框 2"/>
          <p:cNvSpPr txBox="1"/>
          <p:nvPr/>
        </p:nvSpPr>
        <p:spPr>
          <a:xfrm>
            <a:off x="179098" y="1819513"/>
            <a:ext cx="4905858" cy="3323987"/>
          </a:xfrm>
          <a:prstGeom prst="rect">
            <a:avLst/>
          </a:prstGeom>
          <a:solidFill>
            <a:schemeClr val="accent3">
              <a:lumMod val="60000"/>
              <a:lumOff val="40000"/>
            </a:schemeClr>
          </a:solidFill>
        </p:spPr>
        <p:txBody>
          <a:bodyPr wrap="square" rtlCol="0">
            <a:spAutoFit/>
          </a:bodyPr>
          <a:lstStyle/>
          <a:p>
            <a:r>
              <a:rPr lang="en-US" sz="1400" b="0" i="0" dirty="0">
                <a:solidFill>
                  <a:srgbClr val="212121"/>
                </a:solidFill>
                <a:effectLst/>
                <a:latin typeface="Menlo"/>
              </a:rPr>
              <a:t>x = 0:pi/50:2*pi;</a:t>
            </a:r>
          </a:p>
          <a:p>
            <a:r>
              <a:rPr lang="en-US" sz="1400" b="0" i="0" dirty="0">
                <a:solidFill>
                  <a:srgbClr val="212121"/>
                </a:solidFill>
                <a:effectLst/>
                <a:latin typeface="Menlo"/>
              </a:rPr>
              <a:t>k = [1 26 51 76 101]; </a:t>
            </a:r>
            <a:r>
              <a:rPr lang="en-US" sz="1400" b="0" i="0" u="none" strike="noStrike" dirty="0">
                <a:solidFill>
                  <a:srgbClr val="008013"/>
                </a:solidFill>
                <a:effectLst/>
                <a:latin typeface="Menlo"/>
              </a:rPr>
              <a:t>% Singular points of tangent and cotangent</a:t>
            </a:r>
            <a:endParaRPr lang="en-US" sz="1400" b="0" i="0" dirty="0">
              <a:solidFill>
                <a:srgbClr val="212121"/>
              </a:solidFill>
              <a:effectLst/>
              <a:latin typeface="Menlo"/>
            </a:endParaRPr>
          </a:p>
          <a:p>
            <a:r>
              <a:rPr lang="en-US" sz="1400" b="0" i="0" dirty="0">
                <a:solidFill>
                  <a:srgbClr val="212121"/>
                </a:solidFill>
                <a:effectLst/>
                <a:latin typeface="Menlo"/>
              </a:rPr>
              <a:t>x(k) = [];</a:t>
            </a:r>
          </a:p>
          <a:p>
            <a:r>
              <a:rPr lang="en-US" sz="1400" b="0" i="0" dirty="0">
                <a:solidFill>
                  <a:srgbClr val="212121"/>
                </a:solidFill>
                <a:effectLst/>
                <a:latin typeface="Menlo"/>
              </a:rPr>
              <a:t>subplot(2,2,1);</a:t>
            </a:r>
          </a:p>
          <a:p>
            <a:r>
              <a:rPr lang="en-US" sz="1400" b="0" i="0" dirty="0">
                <a:solidFill>
                  <a:srgbClr val="212121"/>
                </a:solidFill>
                <a:effectLst/>
                <a:latin typeface="Menlo"/>
              </a:rPr>
              <a:t>plot(</a:t>
            </a:r>
            <a:r>
              <a:rPr lang="en-US" sz="1400" b="0" i="0" dirty="0" err="1">
                <a:solidFill>
                  <a:srgbClr val="212121"/>
                </a:solidFill>
                <a:effectLst/>
                <a:latin typeface="Menlo"/>
              </a:rPr>
              <a:t>x,sin</a:t>
            </a:r>
            <a:r>
              <a:rPr lang="en-US" sz="1400" b="0" i="0" dirty="0">
                <a:solidFill>
                  <a:srgbClr val="212121"/>
                </a:solidFill>
                <a:effectLst/>
                <a:latin typeface="Menlo"/>
              </a:rPr>
              <a:t>(x));</a:t>
            </a:r>
          </a:p>
          <a:p>
            <a:r>
              <a:rPr lang="en-US" sz="1400" b="0" i="0" dirty="0">
                <a:solidFill>
                  <a:srgbClr val="212121"/>
                </a:solidFill>
                <a:effectLst/>
                <a:latin typeface="Menlo"/>
              </a:rPr>
              <a:t>title(</a:t>
            </a:r>
            <a:r>
              <a:rPr lang="en-US" sz="1400" b="0" i="0" u="none" strike="noStrike" dirty="0">
                <a:solidFill>
                  <a:srgbClr val="A709F5"/>
                </a:solidFill>
                <a:effectLst/>
                <a:latin typeface="Menlo"/>
              </a:rPr>
              <a:t>'y=sin(x)'</a:t>
            </a:r>
            <a:r>
              <a:rPr lang="en-US" sz="1400" b="0" i="0" dirty="0">
                <a:solidFill>
                  <a:srgbClr val="212121"/>
                </a:solidFill>
                <a:effectLst/>
                <a:latin typeface="Menlo"/>
              </a:rPr>
              <a:t>);</a:t>
            </a:r>
          </a:p>
          <a:p>
            <a:r>
              <a:rPr lang="en-US" sz="1400" b="0" i="0" dirty="0">
                <a:solidFill>
                  <a:srgbClr val="212121"/>
                </a:solidFill>
                <a:effectLst/>
                <a:latin typeface="Menlo"/>
              </a:rPr>
              <a:t>subplot(2,2,2);</a:t>
            </a:r>
          </a:p>
          <a:p>
            <a:r>
              <a:rPr lang="en-US" sz="1400" b="0" i="0" dirty="0">
                <a:solidFill>
                  <a:srgbClr val="212121"/>
                </a:solidFill>
                <a:effectLst/>
                <a:latin typeface="Menlo"/>
              </a:rPr>
              <a:t>plot(</a:t>
            </a:r>
            <a:r>
              <a:rPr lang="en-US" sz="1400" b="0" i="0" dirty="0" err="1">
                <a:solidFill>
                  <a:srgbClr val="212121"/>
                </a:solidFill>
                <a:effectLst/>
                <a:latin typeface="Menlo"/>
              </a:rPr>
              <a:t>x,cos</a:t>
            </a:r>
            <a:r>
              <a:rPr lang="en-US" sz="1400" b="0" i="0" dirty="0">
                <a:solidFill>
                  <a:srgbClr val="212121"/>
                </a:solidFill>
                <a:effectLst/>
                <a:latin typeface="Menlo"/>
              </a:rPr>
              <a:t>(x));</a:t>
            </a:r>
          </a:p>
          <a:p>
            <a:r>
              <a:rPr lang="en-US" sz="1400" b="0" i="0" dirty="0">
                <a:solidFill>
                  <a:srgbClr val="212121"/>
                </a:solidFill>
                <a:effectLst/>
                <a:latin typeface="Menlo"/>
              </a:rPr>
              <a:t>title(</a:t>
            </a:r>
            <a:r>
              <a:rPr lang="en-US" sz="1400" b="0" i="0" u="none" strike="noStrike" dirty="0">
                <a:solidFill>
                  <a:srgbClr val="A709F5"/>
                </a:solidFill>
                <a:effectLst/>
                <a:latin typeface="Menlo"/>
              </a:rPr>
              <a:t>'y=cos(x)'</a:t>
            </a:r>
            <a:r>
              <a:rPr lang="en-US" sz="1400" b="0" i="0" dirty="0">
                <a:solidFill>
                  <a:srgbClr val="212121"/>
                </a:solidFill>
                <a:effectLst/>
                <a:latin typeface="Menlo"/>
              </a:rPr>
              <a:t>);</a:t>
            </a:r>
          </a:p>
          <a:p>
            <a:r>
              <a:rPr lang="en-US" sz="1400" b="0" i="0" dirty="0">
                <a:solidFill>
                  <a:srgbClr val="212121"/>
                </a:solidFill>
                <a:effectLst/>
                <a:latin typeface="Menlo"/>
              </a:rPr>
              <a:t>subplot(2,2,3);</a:t>
            </a:r>
          </a:p>
          <a:p>
            <a:r>
              <a:rPr lang="en-US" sz="1400" b="0" i="0" dirty="0">
                <a:solidFill>
                  <a:srgbClr val="212121"/>
                </a:solidFill>
                <a:effectLst/>
                <a:latin typeface="Menlo"/>
              </a:rPr>
              <a:t>plot(</a:t>
            </a:r>
            <a:r>
              <a:rPr lang="en-US" sz="1400" b="0" i="0" dirty="0" err="1">
                <a:solidFill>
                  <a:srgbClr val="212121"/>
                </a:solidFill>
                <a:effectLst/>
                <a:latin typeface="Menlo"/>
              </a:rPr>
              <a:t>x,tan</a:t>
            </a:r>
            <a:r>
              <a:rPr lang="en-US" sz="1400" b="0" i="0" dirty="0">
                <a:solidFill>
                  <a:srgbClr val="212121"/>
                </a:solidFill>
                <a:effectLst/>
                <a:latin typeface="Menlo"/>
              </a:rPr>
              <a:t>(x));</a:t>
            </a:r>
          </a:p>
          <a:p>
            <a:r>
              <a:rPr lang="en-US" sz="1400" b="0" i="0" dirty="0">
                <a:solidFill>
                  <a:srgbClr val="212121"/>
                </a:solidFill>
                <a:effectLst/>
                <a:latin typeface="Menlo"/>
              </a:rPr>
              <a:t>title(</a:t>
            </a:r>
            <a:r>
              <a:rPr lang="en-US" sz="1400" b="0" i="0" u="none" strike="noStrike" dirty="0">
                <a:solidFill>
                  <a:srgbClr val="A709F5"/>
                </a:solidFill>
                <a:effectLst/>
                <a:latin typeface="Menlo"/>
              </a:rPr>
              <a:t>'y=tan(x)'</a:t>
            </a:r>
            <a:r>
              <a:rPr lang="en-US" sz="1400" b="0" i="0" dirty="0">
                <a:solidFill>
                  <a:srgbClr val="212121"/>
                </a:solidFill>
                <a:effectLst/>
                <a:latin typeface="Menlo"/>
              </a:rPr>
              <a:t>);</a:t>
            </a:r>
          </a:p>
          <a:p>
            <a:r>
              <a:rPr lang="en-US" sz="1400" b="0" i="0" dirty="0">
                <a:solidFill>
                  <a:srgbClr val="212121"/>
                </a:solidFill>
                <a:effectLst/>
                <a:latin typeface="Menlo"/>
              </a:rPr>
              <a:t>subplot(2,2,4);</a:t>
            </a:r>
          </a:p>
          <a:p>
            <a:r>
              <a:rPr lang="en-US" sz="1400" b="0" i="0" dirty="0">
                <a:solidFill>
                  <a:srgbClr val="212121"/>
                </a:solidFill>
                <a:effectLst/>
                <a:latin typeface="Menlo"/>
              </a:rPr>
              <a:t>plot(</a:t>
            </a:r>
            <a:r>
              <a:rPr lang="en-US" sz="1400" b="0" i="0" dirty="0" err="1">
                <a:solidFill>
                  <a:srgbClr val="212121"/>
                </a:solidFill>
                <a:effectLst/>
                <a:latin typeface="Menlo"/>
              </a:rPr>
              <a:t>x,cot</a:t>
            </a:r>
            <a:r>
              <a:rPr lang="en-US" sz="1400" b="0" i="0" dirty="0">
                <a:solidFill>
                  <a:srgbClr val="212121"/>
                </a:solidFill>
                <a:effectLst/>
                <a:latin typeface="Menlo"/>
              </a:rPr>
              <a:t>(x));</a:t>
            </a:r>
          </a:p>
          <a:p>
            <a:r>
              <a:rPr lang="en-US" sz="1400" b="0" i="0" dirty="0">
                <a:solidFill>
                  <a:srgbClr val="212121"/>
                </a:solidFill>
                <a:effectLst/>
                <a:latin typeface="Menlo"/>
              </a:rPr>
              <a:t>title(</a:t>
            </a:r>
            <a:r>
              <a:rPr lang="en-US" sz="1400" b="0" i="0" u="none" strike="noStrike" dirty="0">
                <a:solidFill>
                  <a:srgbClr val="A709F5"/>
                </a:solidFill>
                <a:effectLst/>
                <a:latin typeface="Menlo"/>
              </a:rPr>
              <a:t>'y=cot(x)'</a:t>
            </a:r>
            <a:r>
              <a:rPr lang="en-US" sz="1400" b="0" i="0" dirty="0">
                <a:solidFill>
                  <a:srgbClr val="212121"/>
                </a:solidFill>
                <a:effectLst/>
                <a:latin typeface="Menlo"/>
              </a:rPr>
              <a:t>);</a:t>
            </a:r>
          </a:p>
        </p:txBody>
      </p:sp>
      <p:sp>
        <p:nvSpPr>
          <p:cNvPr id="5" name="文本框 4"/>
          <p:cNvSpPr txBox="1"/>
          <p:nvPr>
            <p:custDataLst>
              <p:tags r:id="rId1"/>
            </p:custDataLst>
          </p:nvPr>
        </p:nvSpPr>
        <p:spPr>
          <a:xfrm>
            <a:off x="579864" y="750796"/>
            <a:ext cx="2469515" cy="337185"/>
          </a:xfrm>
          <a:prstGeom prst="rect">
            <a:avLst/>
          </a:prstGeom>
          <a:noFill/>
        </p:spPr>
        <p:txBody>
          <a:bodyPr wrap="none" rtlCol="0">
            <a:spAutoFit/>
          </a:bodyPr>
          <a:lstStyle/>
          <a:p>
            <a:pPr algn="l"/>
            <a:r>
              <a:rPr lang="en-US" altLang="zh-CN" sz="1600" b="1" dirty="0">
                <a:solidFill>
                  <a:schemeClr val="tx2"/>
                </a:solidFill>
                <a:latin typeface="Times New Roman" panose="02020603050405020304" pitchFamily="18" charset="0"/>
                <a:cs typeface="Times New Roman" panose="02020603050405020304" pitchFamily="18" charset="0"/>
              </a:rPr>
              <a:t>Objective</a:t>
            </a:r>
            <a:r>
              <a:rPr lang="en-US" altLang="zh-CN" sz="1600" dirty="0">
                <a:solidFill>
                  <a:schemeClr val="tx2"/>
                </a:solidFill>
                <a:latin typeface="Times New Roman" panose="02020603050405020304" pitchFamily="18" charset="0"/>
                <a:cs typeface="Times New Roman" panose="02020603050405020304" pitchFamily="18" charset="0"/>
              </a:rPr>
              <a:t>: </a:t>
            </a:r>
            <a:r>
              <a:rPr lang="en-US" altLang="zh-CN" sz="1600" dirty="0">
                <a:solidFill>
                  <a:schemeClr val="tx2"/>
                </a:solidFill>
                <a:latin typeface="Times New Roman" panose="02020603050405020304" pitchFamily="18" charset="0"/>
                <a:cs typeface="Times New Roman" panose="02020603050405020304" pitchFamily="18" charset="0"/>
                <a:sym typeface="+mn-ea"/>
              </a:rPr>
              <a:t> Draw a subplot.</a:t>
            </a:r>
          </a:p>
        </p:txBody>
      </p:sp>
      <p:sp>
        <p:nvSpPr>
          <p:cNvPr id="8" name="文本框 7"/>
          <p:cNvSpPr txBox="1"/>
          <p:nvPr>
            <p:custDataLst>
              <p:tags r:id="rId2"/>
            </p:custDataLst>
          </p:nvPr>
        </p:nvSpPr>
        <p:spPr>
          <a:xfrm>
            <a:off x="579864" y="1105422"/>
            <a:ext cx="8385038" cy="584775"/>
          </a:xfrm>
          <a:prstGeom prst="rect">
            <a:avLst/>
          </a:prstGeom>
          <a:noFill/>
        </p:spPr>
        <p:txBody>
          <a:bodyPr wrap="square" rtlCol="0">
            <a:spAutoFit/>
          </a:bodyPr>
          <a:lstStyle/>
          <a:p>
            <a:pPr indent="0" fontAlgn="auto"/>
            <a:r>
              <a:rPr lang="en-US" altLang="zh-CN" sz="1600" b="1" dirty="0">
                <a:solidFill>
                  <a:schemeClr val="tx2"/>
                </a:solidFill>
                <a:latin typeface="Times New Roman" panose="02020603050405020304" pitchFamily="18" charset="0"/>
                <a:cs typeface="Times New Roman" panose="02020603050405020304" pitchFamily="18" charset="0"/>
              </a:rPr>
              <a:t>Content</a:t>
            </a:r>
            <a:r>
              <a:rPr lang="en-US" altLang="zh-CN" sz="1600" dirty="0">
                <a:solidFill>
                  <a:schemeClr val="tx2"/>
                </a:solidFill>
                <a:latin typeface="Times New Roman" panose="02020603050405020304" pitchFamily="18" charset="0"/>
                <a:cs typeface="Times New Roman" panose="02020603050405020304" pitchFamily="18" charset="0"/>
              </a:rPr>
              <a:t>: In one figure window, draw the curves of sine function, cosine function, tangent function and cotangent function, respectively.</a:t>
            </a:r>
            <a:endParaRPr sz="1600" dirty="0">
              <a:solidFill>
                <a:schemeClr val="tx2"/>
              </a:solidFill>
            </a:endParaRPr>
          </a:p>
        </p:txBody>
      </p:sp>
      <p:pic>
        <p:nvPicPr>
          <p:cNvPr id="4" name="图片 3"/>
          <p:cNvPicPr>
            <a:picLocks noChangeAspect="1"/>
          </p:cNvPicPr>
          <p:nvPr>
            <p:custDataLst>
              <p:tags r:id="rId3"/>
            </p:custDataLst>
          </p:nvPr>
        </p:nvPicPr>
        <p:blipFill>
          <a:blip r:embed="rId5"/>
          <a:stretch>
            <a:fillRect/>
          </a:stretch>
        </p:blipFill>
        <p:spPr>
          <a:xfrm>
            <a:off x="4963495" y="2013270"/>
            <a:ext cx="4001407" cy="30009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GB" dirty="0">
                <a:latin typeface="+mn-lt"/>
                <a:ea typeface="+mn-ea"/>
                <a:cs typeface="+mn-ea"/>
                <a:sym typeface="+mn-lt"/>
              </a:rPr>
              <a:t>8</a:t>
            </a:r>
            <a:r>
              <a:rPr lang="en-GB" dirty="0">
                <a:latin typeface="+mn-lt"/>
                <a:ea typeface="+mn-ea"/>
                <a:cs typeface="+mn-ea"/>
                <a:sym typeface="+mn-lt"/>
              </a:rPr>
              <a:t>. </a:t>
            </a:r>
            <a:r>
              <a:rPr lang="en-US" altLang="en-GB" dirty="0">
                <a:latin typeface="+mn-lt"/>
                <a:ea typeface="+mn-ea"/>
                <a:cs typeface="+mn-ea"/>
                <a:sym typeface="+mn-lt"/>
              </a:rPr>
              <a:t>4</a:t>
            </a:r>
            <a:r>
              <a:rPr lang="en-GB" dirty="0">
                <a:latin typeface="+mn-lt"/>
                <a:ea typeface="+mn-ea"/>
                <a:cs typeface="+mn-ea"/>
                <a:sym typeface="+mn-lt"/>
              </a:rPr>
              <a:t> Lab</a:t>
            </a:r>
          </a:p>
        </p:txBody>
      </p:sp>
      <p:sp>
        <p:nvSpPr>
          <p:cNvPr id="3" name="文本框 2"/>
          <p:cNvSpPr txBox="1"/>
          <p:nvPr/>
        </p:nvSpPr>
        <p:spPr>
          <a:xfrm>
            <a:off x="616894" y="2273004"/>
            <a:ext cx="3594735" cy="2799715"/>
          </a:xfrm>
          <a:prstGeom prst="rect">
            <a:avLst/>
          </a:prstGeom>
          <a:solidFill>
            <a:schemeClr val="accent3">
              <a:lumMod val="60000"/>
              <a:lumOff val="40000"/>
            </a:schemeClr>
          </a:solidFill>
        </p:spPr>
        <p:txBody>
          <a:bodyPr wrap="square" rtlCol="0">
            <a:spAutoFit/>
          </a:bodyPr>
          <a:lstStyle/>
          <a:p>
            <a:r>
              <a:rPr lang="en-US" sz="1600" b="0" i="0" dirty="0">
                <a:effectLst/>
                <a:latin typeface="Menlo"/>
              </a:rPr>
              <a:t>[x, y] = meshgrid(-10:1:10);</a:t>
            </a:r>
          </a:p>
          <a:p>
            <a:r>
              <a:rPr lang="en-US" sz="1600" b="0" i="0" dirty="0">
                <a:effectLst/>
                <a:latin typeface="Menlo"/>
              </a:rPr>
              <a:t>z = x.^4 - (y-0.4).^4 - x*y;</a:t>
            </a:r>
          </a:p>
          <a:p>
            <a:r>
              <a:rPr lang="en-US" sz="1600" b="0" i="0" dirty="0">
                <a:effectLst/>
                <a:latin typeface="Menlo"/>
              </a:rPr>
              <a:t>subplot(1,3,1);</a:t>
            </a:r>
          </a:p>
          <a:p>
            <a:r>
              <a:rPr lang="en-US" sz="1600" b="0" i="0" dirty="0">
                <a:effectLst/>
                <a:latin typeface="Menlo"/>
              </a:rPr>
              <a:t>plot3(x, y, z);         </a:t>
            </a:r>
          </a:p>
          <a:p>
            <a:r>
              <a:rPr lang="en-US" sz="1600" b="0" i="0" dirty="0">
                <a:effectLst/>
                <a:latin typeface="Menlo"/>
              </a:rPr>
              <a:t>title('plot3');</a:t>
            </a:r>
          </a:p>
          <a:p>
            <a:r>
              <a:rPr lang="en-US" sz="1600" b="0" i="0" dirty="0">
                <a:effectLst/>
                <a:latin typeface="Menlo"/>
              </a:rPr>
              <a:t>subplot(1,3,2);</a:t>
            </a:r>
          </a:p>
          <a:p>
            <a:r>
              <a:rPr lang="en-US" sz="1600" b="0" i="0" dirty="0">
                <a:effectLst/>
                <a:latin typeface="Menlo"/>
              </a:rPr>
              <a:t>mesh(x, y, z);</a:t>
            </a:r>
          </a:p>
          <a:p>
            <a:r>
              <a:rPr lang="en-US" sz="1600" b="0" i="0" dirty="0">
                <a:effectLst/>
                <a:latin typeface="Menlo"/>
              </a:rPr>
              <a:t>title('mesh');</a:t>
            </a:r>
          </a:p>
          <a:p>
            <a:r>
              <a:rPr lang="en-US" sz="1600" b="0" i="0" dirty="0">
                <a:effectLst/>
                <a:latin typeface="Menlo"/>
              </a:rPr>
              <a:t>subplot(1,3,3);</a:t>
            </a:r>
          </a:p>
          <a:p>
            <a:r>
              <a:rPr lang="en-US" sz="1600" b="0" i="0" dirty="0">
                <a:effectLst/>
                <a:latin typeface="Menlo"/>
              </a:rPr>
              <a:t>surf(x, y, z);</a:t>
            </a:r>
          </a:p>
          <a:p>
            <a:r>
              <a:rPr lang="en-US" sz="1600" b="0" i="0" dirty="0">
                <a:effectLst/>
                <a:latin typeface="Menlo"/>
              </a:rPr>
              <a:t>title('surf');</a:t>
            </a:r>
          </a:p>
        </p:txBody>
      </p:sp>
      <p:sp>
        <p:nvSpPr>
          <p:cNvPr id="5" name="文本框 4"/>
          <p:cNvSpPr txBox="1"/>
          <p:nvPr>
            <p:custDataLst>
              <p:tags r:id="rId1"/>
            </p:custDataLst>
          </p:nvPr>
        </p:nvSpPr>
        <p:spPr>
          <a:xfrm>
            <a:off x="527825" y="864173"/>
            <a:ext cx="2424430" cy="337185"/>
          </a:xfrm>
          <a:prstGeom prst="rect">
            <a:avLst/>
          </a:prstGeom>
          <a:noFill/>
        </p:spPr>
        <p:txBody>
          <a:bodyPr wrap="none" rtlCol="0">
            <a:spAutoFit/>
          </a:bodyPr>
          <a:lstStyle/>
          <a:p>
            <a:pPr algn="l"/>
            <a:r>
              <a:rPr lang="en-US" altLang="zh-CN" sz="1600" b="1" dirty="0">
                <a:solidFill>
                  <a:schemeClr val="tx2"/>
                </a:solidFill>
                <a:latin typeface="Times New Roman" panose="02020603050405020304" pitchFamily="18" charset="0"/>
                <a:cs typeface="Times New Roman" panose="02020603050405020304" pitchFamily="18" charset="0"/>
              </a:rPr>
              <a:t>Objective</a:t>
            </a:r>
            <a:r>
              <a:rPr lang="en-US" altLang="zh-CN" sz="1600" dirty="0">
                <a:solidFill>
                  <a:schemeClr val="tx2"/>
                </a:solidFill>
                <a:latin typeface="Times New Roman" panose="02020603050405020304" pitchFamily="18" charset="0"/>
                <a:cs typeface="Times New Roman" panose="02020603050405020304" pitchFamily="18" charset="0"/>
              </a:rPr>
              <a:t>: </a:t>
            </a:r>
            <a:r>
              <a:rPr lang="en-US" altLang="zh-CN" sz="1600" dirty="0">
                <a:solidFill>
                  <a:schemeClr val="tx2"/>
                </a:solidFill>
                <a:latin typeface="Times New Roman" panose="02020603050405020304" pitchFamily="18" charset="0"/>
                <a:cs typeface="Times New Roman" panose="02020603050405020304" pitchFamily="18" charset="0"/>
                <a:sym typeface="+mn-ea"/>
              </a:rPr>
              <a:t> Draw 3D plots.</a:t>
            </a:r>
          </a:p>
        </p:txBody>
      </p:sp>
      <mc:AlternateContent xmlns:mc="http://schemas.openxmlformats.org/markup-compatibility/2006" xmlns:a14="http://schemas.microsoft.com/office/drawing/2010/main">
        <mc:Choice Requires="a14">
          <p:sp>
            <p:nvSpPr>
              <p:cNvPr id="8" name="文本框 7"/>
              <p:cNvSpPr txBox="1"/>
              <p:nvPr>
                <p:custDataLst>
                  <p:tags r:id="rId2"/>
                </p:custDataLst>
              </p:nvPr>
            </p:nvSpPr>
            <p:spPr>
              <a:xfrm>
                <a:off x="527825" y="1183242"/>
                <a:ext cx="8106410" cy="791179"/>
              </a:xfrm>
              <a:prstGeom prst="rect">
                <a:avLst/>
              </a:prstGeom>
              <a:noFill/>
            </p:spPr>
            <p:txBody>
              <a:bodyPr wrap="square" rtlCol="0">
                <a:spAutoFit/>
              </a:bodyPr>
              <a:lstStyle/>
              <a:p>
                <a:pPr indent="0" fontAlgn="auto">
                  <a:lnSpc>
                    <a:spcPct val="150000"/>
                  </a:lnSpc>
                </a:pPr>
                <a:r>
                  <a:rPr lang="en-US" altLang="zh-CN" sz="1600" b="1" dirty="0">
                    <a:solidFill>
                      <a:schemeClr val="tx2"/>
                    </a:solidFill>
                    <a:latin typeface="Times New Roman" panose="02020603050405020304" pitchFamily="18" charset="0"/>
                    <a:cs typeface="Times New Roman" panose="02020603050405020304" pitchFamily="18" charset="0"/>
                  </a:rPr>
                  <a:t>Content</a:t>
                </a:r>
                <a:r>
                  <a:rPr lang="en-US" altLang="zh-CN" sz="1600" dirty="0">
                    <a:solidFill>
                      <a:schemeClr val="tx2"/>
                    </a:solidFill>
                    <a:latin typeface="Times New Roman" panose="02020603050405020304" pitchFamily="18" charset="0"/>
                    <a:cs typeface="Times New Roman" panose="02020603050405020304" pitchFamily="18" charset="0"/>
                  </a:rPr>
                  <a:t>:  </a:t>
                </a:r>
                <a:r>
                  <a:rPr lang="en-US" sz="1600" dirty="0">
                    <a:solidFill>
                      <a:schemeClr val="tx2"/>
                    </a:solidFill>
                  </a:rPr>
                  <a:t>In one figure window, draw the 3D line graph, mesh surface graph, and surface graph for function </a:t>
                </a:r>
                <a14:m>
                  <m:oMath xmlns:m="http://schemas.openxmlformats.org/officeDocument/2006/math">
                    <m:r>
                      <a:rPr lang="zh-CN" altLang="ar-AE" sz="1600" i="1" dirty="0" smtClean="0">
                        <a:solidFill>
                          <a:schemeClr val="tx2"/>
                        </a:solidFill>
                        <a:latin typeface="Cambria Math" panose="02040503050406030204" charset="0"/>
                        <a:cs typeface="Cambria Math" panose="02040503050406030204" charset="0"/>
                      </a:rPr>
                      <m:t>𝑧</m:t>
                    </m:r>
                    <m:r>
                      <a:rPr lang="ar-AE" altLang="zh-CN" sz="1600" i="1" dirty="0">
                        <a:solidFill>
                          <a:schemeClr val="tx2"/>
                        </a:solidFill>
                        <a:latin typeface="Cambria Math" panose="02040503050406030204" charset="0"/>
                        <a:cs typeface="Cambria Math" panose="02040503050406030204" charset="0"/>
                      </a:rPr>
                      <m:t>=</m:t>
                    </m:r>
                    <m:sSup>
                      <m:sSupPr>
                        <m:ctrlPr>
                          <a:rPr lang="ar-AE" altLang="zh-CN" sz="1600" i="1" dirty="0">
                            <a:solidFill>
                              <a:schemeClr val="tx2"/>
                            </a:solidFill>
                            <a:latin typeface="Cambria Math" panose="02040503050406030204" pitchFamily="18" charset="0"/>
                            <a:cs typeface="Cambria Math" panose="02040503050406030204" charset="0"/>
                          </a:rPr>
                        </m:ctrlPr>
                      </m:sSupPr>
                      <m:e>
                        <m:r>
                          <a:rPr lang="zh-CN" altLang="ar-AE" sz="1600" i="1" dirty="0">
                            <a:solidFill>
                              <a:schemeClr val="tx2"/>
                            </a:solidFill>
                            <a:latin typeface="Cambria Math" panose="02040503050406030204" charset="0"/>
                            <a:cs typeface="Cambria Math" panose="02040503050406030204" charset="0"/>
                          </a:rPr>
                          <m:t>𝑥</m:t>
                        </m:r>
                      </m:e>
                      <m:sup>
                        <m:r>
                          <a:rPr lang="ar-AE" altLang="zh-CN" sz="1600" i="1" dirty="0">
                            <a:solidFill>
                              <a:schemeClr val="tx2"/>
                            </a:solidFill>
                            <a:latin typeface="Cambria Math" panose="02040503050406030204" charset="0"/>
                            <a:cs typeface="Cambria Math" panose="02040503050406030204" charset="0"/>
                          </a:rPr>
                          <m:t>4</m:t>
                        </m:r>
                      </m:sup>
                    </m:sSup>
                    <m:r>
                      <a:rPr lang="ar-AE" altLang="zh-CN" sz="1600" i="1" dirty="0">
                        <a:solidFill>
                          <a:schemeClr val="tx2"/>
                        </a:solidFill>
                        <a:latin typeface="Cambria Math" panose="02040503050406030204" charset="0"/>
                        <a:cs typeface="Cambria Math" panose="02040503050406030204" charset="0"/>
                      </a:rPr>
                      <m:t>+</m:t>
                    </m:r>
                    <m:sSup>
                      <m:sSupPr>
                        <m:ctrlPr>
                          <a:rPr lang="ar-AE" altLang="zh-CN" sz="1600" i="1" dirty="0">
                            <a:solidFill>
                              <a:schemeClr val="tx2"/>
                            </a:solidFill>
                            <a:latin typeface="Cambria Math" panose="02040503050406030204" pitchFamily="18" charset="0"/>
                            <a:cs typeface="Cambria Math" panose="02040503050406030204" charset="0"/>
                          </a:rPr>
                        </m:ctrlPr>
                      </m:sSupPr>
                      <m:e>
                        <m:d>
                          <m:dPr>
                            <m:ctrlPr>
                              <a:rPr lang="ar-AE" altLang="zh-CN" sz="1600" i="1" dirty="0">
                                <a:solidFill>
                                  <a:schemeClr val="tx2"/>
                                </a:solidFill>
                                <a:latin typeface="Cambria Math" panose="02040503050406030204" pitchFamily="18" charset="0"/>
                                <a:cs typeface="Cambria Math" panose="02040503050406030204" charset="0"/>
                              </a:rPr>
                            </m:ctrlPr>
                          </m:dPr>
                          <m:e>
                            <m:r>
                              <a:rPr lang="zh-CN" altLang="ar-AE" sz="1600" i="1" dirty="0">
                                <a:solidFill>
                                  <a:schemeClr val="tx2"/>
                                </a:solidFill>
                                <a:latin typeface="Cambria Math" panose="02040503050406030204" charset="0"/>
                                <a:cs typeface="Cambria Math" panose="02040503050406030204" charset="0"/>
                              </a:rPr>
                              <m:t>𝑦</m:t>
                            </m:r>
                            <m:r>
                              <a:rPr lang="zh-CN" altLang="ar-AE" sz="1600" i="1" dirty="0">
                                <a:solidFill>
                                  <a:schemeClr val="tx2"/>
                                </a:solidFill>
                                <a:latin typeface="Cambria Math" panose="02040503050406030204" charset="0"/>
                                <a:cs typeface="Cambria Math" panose="02040503050406030204" charset="0"/>
                              </a:rPr>
                              <m:t>−</m:t>
                            </m:r>
                            <m:r>
                              <a:rPr lang="ar-AE" altLang="zh-CN" sz="1600" i="1" dirty="0">
                                <a:solidFill>
                                  <a:schemeClr val="tx2"/>
                                </a:solidFill>
                                <a:latin typeface="Cambria Math" panose="02040503050406030204" charset="0"/>
                                <a:cs typeface="Cambria Math" panose="02040503050406030204" charset="0"/>
                              </a:rPr>
                              <m:t>0</m:t>
                            </m:r>
                            <m:r>
                              <a:rPr lang="ar-AE" altLang="zh-CN" sz="1600" i="1" dirty="0">
                                <a:solidFill>
                                  <a:schemeClr val="tx2"/>
                                </a:solidFill>
                                <a:latin typeface="Cambria Math" panose="02040503050406030204" charset="0"/>
                                <a:cs typeface="Cambria Math" panose="02040503050406030204" charset="0"/>
                              </a:rPr>
                              <m:t>.</m:t>
                            </m:r>
                            <m:r>
                              <a:rPr lang="ar-AE" altLang="zh-CN" sz="1600" i="1" dirty="0">
                                <a:solidFill>
                                  <a:schemeClr val="tx2"/>
                                </a:solidFill>
                                <a:latin typeface="Cambria Math" panose="02040503050406030204" charset="0"/>
                                <a:cs typeface="Cambria Math" panose="02040503050406030204" charset="0"/>
                              </a:rPr>
                              <m:t>4</m:t>
                            </m:r>
                          </m:e>
                        </m:d>
                      </m:e>
                      <m:sup>
                        <m:r>
                          <a:rPr lang="ar-AE" altLang="zh-CN" sz="1600" i="1" dirty="0">
                            <a:solidFill>
                              <a:schemeClr val="tx2"/>
                            </a:solidFill>
                            <a:latin typeface="Cambria Math" panose="02040503050406030204" charset="0"/>
                            <a:cs typeface="Cambria Math" panose="02040503050406030204" charset="0"/>
                          </a:rPr>
                          <m:t>4</m:t>
                        </m:r>
                      </m:sup>
                    </m:sSup>
                    <m:r>
                      <a:rPr lang="ar-AE" altLang="zh-CN" sz="1600" i="1" dirty="0">
                        <a:solidFill>
                          <a:schemeClr val="tx2"/>
                        </a:solidFill>
                        <a:latin typeface="Cambria Math" panose="02040503050406030204" charset="0"/>
                        <a:cs typeface="Cambria Math" panose="02040503050406030204" charset="0"/>
                      </a:rPr>
                      <m:t>−</m:t>
                    </m:r>
                    <m:r>
                      <a:rPr lang="zh-CN" altLang="ar-AE" sz="1600" i="1" dirty="0">
                        <a:solidFill>
                          <a:schemeClr val="tx2"/>
                        </a:solidFill>
                        <a:latin typeface="Cambria Math" panose="02040503050406030204" charset="0"/>
                        <a:cs typeface="Cambria Math" panose="02040503050406030204" charset="0"/>
                      </a:rPr>
                      <m:t>𝑥𝑦</m:t>
                    </m:r>
                  </m:oMath>
                </a14:m>
                <a:r>
                  <a:rPr lang="ar-AE" sz="1600" dirty="0">
                    <a:solidFill>
                      <a:schemeClr val="tx2"/>
                    </a:solidFill>
                  </a:rPr>
                  <a:t> </a:t>
                </a:r>
                <a:r>
                  <a:rPr lang="en-US" sz="1600" dirty="0">
                    <a:solidFill>
                      <a:schemeClr val="tx2"/>
                    </a:solidFill>
                  </a:rPr>
                  <a:t>.</a:t>
                </a:r>
                <a:endParaRPr sz="1600" dirty="0">
                  <a:solidFill>
                    <a:schemeClr val="tx2"/>
                  </a:solidFill>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5"/>
                </p:custDataLst>
              </p:nvPr>
            </p:nvSpPr>
            <p:spPr>
              <a:xfrm>
                <a:off x="527825" y="1183242"/>
                <a:ext cx="8106410" cy="791179"/>
              </a:xfrm>
              <a:prstGeom prst="rect">
                <a:avLst/>
              </a:prstGeom>
              <a:blipFill>
                <a:blip r:embed="rId6"/>
                <a:stretch>
                  <a:fillRect l="-451" b="-9231"/>
                </a:stretch>
              </a:blipFill>
            </p:spPr>
            <p:txBody>
              <a:bodyPr/>
              <a:lstStyle/>
              <a:p>
                <a:r>
                  <a:rPr lang="en-US">
                    <a:noFill/>
                  </a:rPr>
                  <a:t> </a:t>
                </a:r>
              </a:p>
            </p:txBody>
          </p:sp>
        </mc:Fallback>
      </mc:AlternateContent>
      <p:pic>
        <p:nvPicPr>
          <p:cNvPr id="4" name="图片 3"/>
          <p:cNvPicPr>
            <a:picLocks noChangeAspect="1"/>
          </p:cNvPicPr>
          <p:nvPr>
            <p:custDataLst>
              <p:tags r:id="rId3"/>
            </p:custDataLst>
          </p:nvPr>
        </p:nvPicPr>
        <p:blipFill>
          <a:blip r:embed="rId7"/>
          <a:stretch>
            <a:fillRect/>
          </a:stretch>
        </p:blipFill>
        <p:spPr>
          <a:xfrm>
            <a:off x="4677535" y="2149178"/>
            <a:ext cx="4062095" cy="30473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GB" dirty="0">
                <a:latin typeface="+mn-lt"/>
                <a:ea typeface="+mn-ea"/>
                <a:cs typeface="+mn-ea"/>
                <a:sym typeface="+mn-lt"/>
              </a:rPr>
              <a:t>8</a:t>
            </a:r>
            <a:r>
              <a:rPr lang="en-GB" dirty="0">
                <a:latin typeface="+mn-lt"/>
                <a:ea typeface="+mn-ea"/>
                <a:cs typeface="+mn-ea"/>
                <a:sym typeface="+mn-lt"/>
              </a:rPr>
              <a:t>. </a:t>
            </a:r>
            <a:r>
              <a:rPr lang="en-US" altLang="en-GB" dirty="0">
                <a:latin typeface="+mn-lt"/>
                <a:ea typeface="+mn-ea"/>
                <a:cs typeface="+mn-ea"/>
                <a:sym typeface="+mn-lt"/>
              </a:rPr>
              <a:t>5</a:t>
            </a:r>
            <a:r>
              <a:rPr lang="en-GB" dirty="0">
                <a:latin typeface="+mn-lt"/>
                <a:ea typeface="+mn-ea"/>
                <a:cs typeface="+mn-ea"/>
                <a:sym typeface="+mn-lt"/>
              </a:rPr>
              <a:t> Lab</a:t>
            </a:r>
          </a:p>
        </p:txBody>
      </p:sp>
      <p:sp>
        <p:nvSpPr>
          <p:cNvPr id="3" name="文本框 2"/>
          <p:cNvSpPr txBox="1"/>
          <p:nvPr/>
        </p:nvSpPr>
        <p:spPr>
          <a:xfrm>
            <a:off x="579724" y="2497878"/>
            <a:ext cx="3913505" cy="2553335"/>
          </a:xfrm>
          <a:prstGeom prst="rect">
            <a:avLst/>
          </a:prstGeom>
          <a:solidFill>
            <a:schemeClr val="accent3">
              <a:lumMod val="60000"/>
              <a:lumOff val="40000"/>
            </a:schemeClr>
          </a:solidFill>
        </p:spPr>
        <p:txBody>
          <a:bodyPr wrap="square" rtlCol="0">
            <a:spAutoFit/>
          </a:bodyPr>
          <a:lstStyle/>
          <a:p>
            <a:r>
              <a:rPr lang="en-US" sz="1000" b="0" i="0" dirty="0">
                <a:effectLst/>
                <a:latin typeface="Menlo"/>
              </a:rPr>
              <a:t>salary = [8200 12200 9000 6850 7800 8500 7500 4800 9200 7600 6250 10800 ...</a:t>
            </a:r>
          </a:p>
          <a:p>
            <a:r>
              <a:rPr lang="en-US" sz="1000" b="0" i="0" dirty="0">
                <a:effectLst/>
                <a:latin typeface="Menlo"/>
              </a:rPr>
              <a:t>          11500 8200 11000 12800 7800 8250 7500 8600 8200 6300 12000 ...</a:t>
            </a:r>
          </a:p>
          <a:p>
            <a:r>
              <a:rPr lang="en-US" sz="1000" b="0" i="0" dirty="0">
                <a:effectLst/>
                <a:latin typeface="Menlo"/>
              </a:rPr>
              <a:t>          6500 7800 5500 6600 7500 8200 9000 6800 8300 7800 8500 7500 4800 ...</a:t>
            </a:r>
          </a:p>
          <a:p>
            <a:r>
              <a:rPr lang="en-US" sz="1000" b="0" i="0" dirty="0">
                <a:effectLst/>
                <a:latin typeface="Menlo"/>
              </a:rPr>
              <a:t>          9100 6800 7600 15000 6500 8200 20000 9800 7800 18000 10500 5700 ...</a:t>
            </a:r>
          </a:p>
          <a:p>
            <a:r>
              <a:rPr lang="en-US" sz="1000" b="0" i="0" dirty="0">
                <a:effectLst/>
                <a:latin typeface="Menlo"/>
              </a:rPr>
              <a:t>          7500 8200 6000 6800 7800 5500 7900 5500 7500 7000 7100 5800];</a:t>
            </a:r>
          </a:p>
          <a:p>
            <a:r>
              <a:rPr lang="en-US" sz="1000" b="0" i="0" dirty="0">
                <a:effectLst/>
                <a:latin typeface="Menlo"/>
              </a:rPr>
              <a:t>average = mean(salary);</a:t>
            </a:r>
          </a:p>
          <a:p>
            <a:r>
              <a:rPr lang="en-US" sz="1000" b="0" i="0" dirty="0">
                <a:effectLst/>
                <a:latin typeface="Menlo"/>
              </a:rPr>
              <a:t>x = 4000:2000:20000;</a:t>
            </a:r>
          </a:p>
          <a:p>
            <a:r>
              <a:rPr lang="en-US" sz="1000" b="0" i="0" dirty="0">
                <a:effectLst/>
                <a:latin typeface="Menlo"/>
              </a:rPr>
              <a:t>histogram(salary, x);</a:t>
            </a:r>
          </a:p>
          <a:p>
            <a:r>
              <a:rPr lang="en-US" sz="1000" b="0" i="0" dirty="0">
                <a:effectLst/>
                <a:latin typeface="Menlo"/>
              </a:rPr>
              <a:t>num = length(find((salary&gt;=10000)));</a:t>
            </a:r>
          </a:p>
          <a:p>
            <a:r>
              <a:rPr lang="en-US" sz="1000" b="0" i="0" dirty="0">
                <a:effectLst/>
                <a:latin typeface="Menlo"/>
              </a:rPr>
              <a:t>disp(average);</a:t>
            </a:r>
          </a:p>
          <a:p>
            <a:r>
              <a:rPr lang="en-US" sz="1000" b="0" i="0" dirty="0">
                <a:effectLst/>
                <a:latin typeface="Menlo"/>
              </a:rPr>
              <a:t>disp(num);</a:t>
            </a:r>
          </a:p>
        </p:txBody>
      </p:sp>
      <p:sp>
        <p:nvSpPr>
          <p:cNvPr id="5" name="文本框 4"/>
          <p:cNvSpPr txBox="1"/>
          <p:nvPr>
            <p:custDataLst>
              <p:tags r:id="rId1"/>
            </p:custDataLst>
          </p:nvPr>
        </p:nvSpPr>
        <p:spPr>
          <a:xfrm>
            <a:off x="527685" y="766041"/>
            <a:ext cx="3219450" cy="306705"/>
          </a:xfrm>
          <a:prstGeom prst="rect">
            <a:avLst/>
          </a:prstGeom>
          <a:noFill/>
        </p:spPr>
        <p:txBody>
          <a:bodyPr wrap="none" rtlCol="0">
            <a:spAutoFit/>
          </a:bodyPr>
          <a:lstStyle/>
          <a:p>
            <a:pPr algn="l"/>
            <a:r>
              <a:rPr lang="en-US" altLang="zh-CN" sz="1400" b="1" dirty="0">
                <a:solidFill>
                  <a:schemeClr val="tx2"/>
                </a:solidFill>
                <a:latin typeface="Times New Roman" panose="02020603050405020304" pitchFamily="18" charset="0"/>
                <a:cs typeface="Times New Roman" panose="02020603050405020304" pitchFamily="18" charset="0"/>
              </a:rPr>
              <a:t>Objective</a:t>
            </a:r>
            <a:r>
              <a:rPr lang="en-US" altLang="zh-CN" sz="1400" dirty="0">
                <a:solidFill>
                  <a:schemeClr val="tx2"/>
                </a:solidFill>
                <a:latin typeface="Times New Roman" panose="02020603050405020304" pitchFamily="18" charset="0"/>
                <a:cs typeface="Times New Roman" panose="02020603050405020304" pitchFamily="18" charset="0"/>
              </a:rPr>
              <a:t>: </a:t>
            </a:r>
            <a:r>
              <a:rPr lang="en-US" altLang="zh-CN" sz="1400" dirty="0">
                <a:solidFill>
                  <a:schemeClr val="tx2"/>
                </a:solidFill>
                <a:latin typeface="Times New Roman" panose="02020603050405020304" pitchFamily="18" charset="0"/>
                <a:cs typeface="Times New Roman" panose="02020603050405020304" pitchFamily="18" charset="0"/>
                <a:sym typeface="+mn-ea"/>
              </a:rPr>
              <a:t> Draw Data Distribution Plots. </a:t>
            </a:r>
          </a:p>
        </p:txBody>
      </p:sp>
      <p:sp>
        <p:nvSpPr>
          <p:cNvPr id="8" name="文本框 7"/>
          <p:cNvSpPr txBox="1"/>
          <p:nvPr>
            <p:custDataLst>
              <p:tags r:id="rId2"/>
            </p:custDataLst>
          </p:nvPr>
        </p:nvSpPr>
        <p:spPr>
          <a:xfrm>
            <a:off x="579724" y="1167226"/>
            <a:ext cx="8415593" cy="1236172"/>
          </a:xfrm>
          <a:prstGeom prst="rect">
            <a:avLst/>
          </a:prstGeom>
          <a:noFill/>
        </p:spPr>
        <p:txBody>
          <a:bodyPr wrap="square" rtlCol="0">
            <a:spAutoFit/>
          </a:bodyPr>
          <a:lstStyle/>
          <a:p>
            <a:pPr indent="0" fontAlgn="auto">
              <a:lnSpc>
                <a:spcPts val="1800"/>
              </a:lnSpc>
            </a:pPr>
            <a:r>
              <a:rPr lang="en-US" altLang="zh-CN" sz="1400" b="1" dirty="0">
                <a:solidFill>
                  <a:schemeClr val="tx2"/>
                </a:solidFill>
                <a:latin typeface="Times New Roman" panose="02020603050405020304" pitchFamily="18" charset="0"/>
                <a:cs typeface="Times New Roman" panose="02020603050405020304" pitchFamily="18" charset="0"/>
              </a:rPr>
              <a:t>Content</a:t>
            </a:r>
            <a:r>
              <a:rPr lang="en-US" altLang="zh-CN" sz="1400" dirty="0">
                <a:solidFill>
                  <a:schemeClr val="tx2"/>
                </a:solidFill>
                <a:latin typeface="Times New Roman" panose="02020603050405020304" pitchFamily="18" charset="0"/>
                <a:cs typeface="Times New Roman" panose="02020603050405020304" pitchFamily="18" charset="0"/>
              </a:rPr>
              <a:t>: </a:t>
            </a:r>
            <a:r>
              <a:rPr lang="en-US" sz="1400" dirty="0">
                <a:solidFill>
                  <a:schemeClr val="tx2"/>
                </a:solidFill>
                <a:latin typeface="Times New Roman" panose="02020603050405020304" pitchFamily="18" charset="0"/>
                <a:cs typeface="Times New Roman" panose="02020603050405020304" pitchFamily="18" charset="0"/>
              </a:rPr>
              <a:t>A company paid the following salaries this month: 8200 12200 9000 6850 7800 8500 7500 4800 9200 7600 6250 10800 11500 8200 11000 12800 7800 7250 7500 8600 8200 6300 12000 6500 7800 5500 6600 7500 8200 9000 6800 8300 7800 8500 7500 4800 9100 6800 7600 15000 6500 8200 20000 9800 7800 18000 10500 5700 7500 8200 6000 6800 7800 5500 7900 5500 7500 7000 7100 5800, calculate its average, plot its histogram, and count the number of people with a salary greater than 10,000.</a:t>
            </a:r>
            <a:endParaRPr sz="1400" dirty="0">
              <a:solidFill>
                <a:schemeClr val="tx2"/>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custDataLst>
              <p:tags r:id="rId3"/>
            </p:custDataLst>
          </p:nvPr>
        </p:nvPicPr>
        <p:blipFill>
          <a:blip r:embed="rId5"/>
          <a:stretch>
            <a:fillRect/>
          </a:stretch>
        </p:blipFill>
        <p:spPr>
          <a:xfrm>
            <a:off x="5065162" y="2211222"/>
            <a:ext cx="4011930" cy="30086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GB" dirty="0">
                <a:latin typeface="+mn-lt"/>
                <a:ea typeface="+mn-ea"/>
                <a:cs typeface="+mn-ea"/>
                <a:sym typeface="+mn-lt"/>
              </a:rPr>
              <a:t>8</a:t>
            </a:r>
            <a:r>
              <a:rPr lang="en-GB" dirty="0">
                <a:latin typeface="+mn-lt"/>
                <a:ea typeface="+mn-ea"/>
                <a:cs typeface="+mn-ea"/>
                <a:sym typeface="+mn-lt"/>
              </a:rPr>
              <a:t>. </a:t>
            </a:r>
            <a:r>
              <a:rPr lang="en-US" altLang="en-GB" dirty="0">
                <a:latin typeface="+mn-lt"/>
                <a:ea typeface="+mn-ea"/>
                <a:cs typeface="+mn-ea"/>
                <a:sym typeface="+mn-lt"/>
              </a:rPr>
              <a:t>6</a:t>
            </a:r>
            <a:r>
              <a:rPr lang="en-GB" dirty="0">
                <a:latin typeface="+mn-lt"/>
                <a:ea typeface="+mn-ea"/>
                <a:cs typeface="+mn-ea"/>
                <a:sym typeface="+mn-lt"/>
              </a:rPr>
              <a:t> Lab</a:t>
            </a:r>
          </a:p>
        </p:txBody>
      </p:sp>
      <p:sp>
        <p:nvSpPr>
          <p:cNvPr id="3" name="文本框 2"/>
          <p:cNvSpPr txBox="1"/>
          <p:nvPr/>
        </p:nvSpPr>
        <p:spPr>
          <a:xfrm>
            <a:off x="595599" y="2834819"/>
            <a:ext cx="3594735" cy="1568450"/>
          </a:xfrm>
          <a:prstGeom prst="rect">
            <a:avLst/>
          </a:prstGeom>
          <a:solidFill>
            <a:schemeClr val="accent3">
              <a:lumMod val="60000"/>
              <a:lumOff val="40000"/>
            </a:schemeClr>
          </a:solidFill>
        </p:spPr>
        <p:txBody>
          <a:bodyPr wrap="square" rtlCol="0">
            <a:spAutoFit/>
          </a:bodyPr>
          <a:lstStyle/>
          <a:p>
            <a:r>
              <a:rPr lang="en-US" sz="1600" b="0" i="0" dirty="0">
                <a:effectLst/>
                <a:latin typeface="Menlo"/>
              </a:rPr>
              <a:t>data = rand(100,4);</a:t>
            </a:r>
          </a:p>
          <a:p>
            <a:r>
              <a:rPr lang="en-US" sz="1600" b="0" i="0" dirty="0">
                <a:effectLst/>
                <a:latin typeface="Menlo"/>
              </a:rPr>
              <a:t>x = data(:,1);</a:t>
            </a:r>
          </a:p>
          <a:p>
            <a:r>
              <a:rPr lang="en-US" sz="1600" b="0" i="0" dirty="0">
                <a:effectLst/>
                <a:latin typeface="Menlo"/>
              </a:rPr>
              <a:t>y = data(:,2);</a:t>
            </a:r>
          </a:p>
          <a:p>
            <a:r>
              <a:rPr lang="en-US" sz="1600" b="0" i="0" dirty="0">
                <a:effectLst/>
                <a:latin typeface="Menlo"/>
              </a:rPr>
              <a:t>sz = 40 * data(:,3);</a:t>
            </a:r>
          </a:p>
          <a:p>
            <a:r>
              <a:rPr lang="en-US" sz="1600" b="0" i="0" dirty="0">
                <a:effectLst/>
                <a:latin typeface="Menlo"/>
              </a:rPr>
              <a:t>color = 10 * data(:,4);</a:t>
            </a:r>
          </a:p>
          <a:p>
            <a:r>
              <a:rPr lang="en-US" sz="1600" b="0" i="0" dirty="0">
                <a:effectLst/>
                <a:latin typeface="Menlo"/>
              </a:rPr>
              <a:t>scatter(x,y,sz, color, 'filled', 'd');</a:t>
            </a:r>
          </a:p>
        </p:txBody>
      </p:sp>
      <p:sp>
        <p:nvSpPr>
          <p:cNvPr id="5" name="文本框 4"/>
          <p:cNvSpPr txBox="1"/>
          <p:nvPr>
            <p:custDataLst>
              <p:tags r:id="rId1"/>
            </p:custDataLst>
          </p:nvPr>
        </p:nvSpPr>
        <p:spPr>
          <a:xfrm>
            <a:off x="527825" y="864173"/>
            <a:ext cx="3259455" cy="337185"/>
          </a:xfrm>
          <a:prstGeom prst="rect">
            <a:avLst/>
          </a:prstGeom>
          <a:noFill/>
        </p:spPr>
        <p:txBody>
          <a:bodyPr wrap="none" rtlCol="0">
            <a:spAutoFit/>
          </a:bodyPr>
          <a:lstStyle/>
          <a:p>
            <a:pPr algn="l"/>
            <a:r>
              <a:rPr lang="en-US" altLang="zh-CN" sz="1600" b="1" dirty="0">
                <a:solidFill>
                  <a:schemeClr val="tx2"/>
                </a:solidFill>
                <a:latin typeface="Times New Roman" panose="02020603050405020304" pitchFamily="18" charset="0"/>
                <a:cs typeface="Times New Roman" panose="02020603050405020304" pitchFamily="18" charset="0"/>
              </a:rPr>
              <a:t>Objective</a:t>
            </a:r>
            <a:r>
              <a:rPr lang="en-US" altLang="zh-CN" sz="1600" dirty="0">
                <a:solidFill>
                  <a:schemeClr val="tx2"/>
                </a:solidFill>
                <a:latin typeface="Times New Roman" panose="02020603050405020304" pitchFamily="18" charset="0"/>
                <a:cs typeface="Times New Roman" panose="02020603050405020304" pitchFamily="18" charset="0"/>
              </a:rPr>
              <a:t>: </a:t>
            </a:r>
            <a:r>
              <a:rPr lang="en-US" altLang="zh-CN" sz="1600" dirty="0">
                <a:solidFill>
                  <a:schemeClr val="tx2"/>
                </a:solidFill>
                <a:latin typeface="Times New Roman" panose="02020603050405020304" pitchFamily="18" charset="0"/>
                <a:cs typeface="Times New Roman" panose="02020603050405020304" pitchFamily="18" charset="0"/>
                <a:sym typeface="+mn-ea"/>
              </a:rPr>
              <a:t> Draw a discrete data plot.</a:t>
            </a:r>
          </a:p>
        </p:txBody>
      </p:sp>
      <p:sp>
        <p:nvSpPr>
          <p:cNvPr id="8" name="文本框 7"/>
          <p:cNvSpPr txBox="1"/>
          <p:nvPr>
            <p:custDataLst>
              <p:tags r:id="rId2"/>
            </p:custDataLst>
          </p:nvPr>
        </p:nvSpPr>
        <p:spPr>
          <a:xfrm>
            <a:off x="543560" y="1231464"/>
            <a:ext cx="8384850" cy="830997"/>
          </a:xfrm>
          <a:prstGeom prst="rect">
            <a:avLst/>
          </a:prstGeom>
          <a:noFill/>
        </p:spPr>
        <p:txBody>
          <a:bodyPr wrap="square" rtlCol="0">
            <a:spAutoFit/>
          </a:bodyPr>
          <a:lstStyle/>
          <a:p>
            <a:pPr indent="0" fontAlgn="auto"/>
            <a:r>
              <a:rPr lang="en-US" altLang="zh-CN" sz="1600" b="1" dirty="0">
                <a:solidFill>
                  <a:schemeClr val="tx2"/>
                </a:solidFill>
                <a:latin typeface="Times New Roman" panose="02020603050405020304" pitchFamily="18" charset="0"/>
                <a:cs typeface="Times New Roman" panose="02020603050405020304" pitchFamily="18" charset="0"/>
              </a:rPr>
              <a:t>Content</a:t>
            </a:r>
            <a:r>
              <a:rPr lang="en-US" altLang="zh-CN" sz="1600" dirty="0">
                <a:solidFill>
                  <a:schemeClr val="tx2"/>
                </a:solidFill>
                <a:latin typeface="Times New Roman" panose="02020603050405020304" pitchFamily="18" charset="0"/>
                <a:cs typeface="Times New Roman" panose="02020603050405020304" pitchFamily="18" charset="0"/>
              </a:rPr>
              <a:t>: Randomly generate a 100*4 array, and then draw a scatter plot containing solid diamond marks, with the first column in horizontal coordinates, the second column in vertical coordinates, (third column *50) specifying the size of the symbol, (fourth column *10) specifying the color.</a:t>
            </a:r>
            <a:endParaRPr lang="en-US" sz="1600" dirty="0">
              <a:solidFill>
                <a:schemeClr val="tx2"/>
              </a:solidFill>
            </a:endParaRPr>
          </a:p>
        </p:txBody>
      </p:sp>
      <p:pic>
        <p:nvPicPr>
          <p:cNvPr id="4" name="图片 3"/>
          <p:cNvPicPr>
            <a:picLocks noChangeAspect="1"/>
          </p:cNvPicPr>
          <p:nvPr>
            <p:custDataLst>
              <p:tags r:id="rId3"/>
            </p:custDataLst>
          </p:nvPr>
        </p:nvPicPr>
        <p:blipFill>
          <a:blip r:embed="rId5"/>
          <a:stretch>
            <a:fillRect/>
          </a:stretch>
        </p:blipFill>
        <p:spPr>
          <a:xfrm>
            <a:off x="4699883" y="2203450"/>
            <a:ext cx="3920490" cy="2940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GB" dirty="0">
                <a:latin typeface="+mn-lt"/>
                <a:ea typeface="+mn-ea"/>
                <a:cs typeface="+mn-ea"/>
                <a:sym typeface="+mn-lt"/>
              </a:rPr>
              <a:t>8</a:t>
            </a:r>
            <a:r>
              <a:rPr lang="en-GB" dirty="0">
                <a:latin typeface="+mn-lt"/>
                <a:ea typeface="+mn-ea"/>
                <a:cs typeface="+mn-ea"/>
                <a:sym typeface="+mn-lt"/>
              </a:rPr>
              <a:t>. </a:t>
            </a:r>
            <a:r>
              <a:rPr lang="en-US" altLang="en-GB" dirty="0">
                <a:latin typeface="+mn-lt"/>
                <a:ea typeface="+mn-ea"/>
                <a:cs typeface="+mn-ea"/>
                <a:sym typeface="+mn-lt"/>
              </a:rPr>
              <a:t>7</a:t>
            </a:r>
            <a:r>
              <a:rPr lang="en-GB" dirty="0">
                <a:latin typeface="+mn-lt"/>
                <a:ea typeface="+mn-ea"/>
                <a:cs typeface="+mn-ea"/>
                <a:sym typeface="+mn-lt"/>
              </a:rPr>
              <a:t> Lab</a:t>
            </a:r>
          </a:p>
        </p:txBody>
      </p:sp>
      <p:sp>
        <p:nvSpPr>
          <p:cNvPr id="5" name="文本框 4"/>
          <p:cNvSpPr txBox="1"/>
          <p:nvPr>
            <p:custDataLst>
              <p:tags r:id="rId1"/>
            </p:custDataLst>
          </p:nvPr>
        </p:nvSpPr>
        <p:spPr>
          <a:xfrm>
            <a:off x="475646" y="879211"/>
            <a:ext cx="3261995" cy="337185"/>
          </a:xfrm>
          <a:prstGeom prst="rect">
            <a:avLst/>
          </a:prstGeom>
          <a:noFill/>
        </p:spPr>
        <p:txBody>
          <a:bodyPr wrap="none" rtlCol="0">
            <a:spAutoFit/>
          </a:bodyPr>
          <a:lstStyle/>
          <a:p>
            <a:pPr algn="l"/>
            <a:r>
              <a:rPr lang="en-US" altLang="zh-CN" sz="1600" b="1" dirty="0">
                <a:solidFill>
                  <a:schemeClr val="tx2"/>
                </a:solidFill>
                <a:latin typeface="Times New Roman" panose="02020603050405020304" pitchFamily="18" charset="0"/>
                <a:cs typeface="Times New Roman" panose="02020603050405020304" pitchFamily="18" charset="0"/>
              </a:rPr>
              <a:t>Objective</a:t>
            </a:r>
            <a:r>
              <a:rPr lang="en-US" altLang="zh-CN" sz="1600" dirty="0">
                <a:solidFill>
                  <a:schemeClr val="tx2"/>
                </a:solidFill>
                <a:latin typeface="Times New Roman" panose="02020603050405020304" pitchFamily="18" charset="0"/>
                <a:cs typeface="Times New Roman" panose="02020603050405020304" pitchFamily="18" charset="0"/>
              </a:rPr>
              <a:t>: </a:t>
            </a:r>
            <a:r>
              <a:rPr lang="en-US" altLang="zh-CN" sz="1600" dirty="0">
                <a:solidFill>
                  <a:schemeClr val="tx2"/>
                </a:solidFill>
                <a:latin typeface="Times New Roman" panose="02020603050405020304" pitchFamily="18" charset="0"/>
                <a:cs typeface="Times New Roman" panose="02020603050405020304" pitchFamily="18" charset="0"/>
                <a:sym typeface="+mn-ea"/>
              </a:rPr>
              <a:t> Draw Vector Fields Plots.</a:t>
            </a:r>
          </a:p>
        </p:txBody>
      </p:sp>
      <mc:AlternateContent xmlns:mc="http://schemas.openxmlformats.org/markup-compatibility/2006" xmlns:a14="http://schemas.microsoft.com/office/drawing/2010/main">
        <mc:Choice Requires="a14">
          <p:sp>
            <p:nvSpPr>
              <p:cNvPr id="8" name="文本框 7"/>
              <p:cNvSpPr txBox="1"/>
              <p:nvPr>
                <p:custDataLst>
                  <p:tags r:id="rId2"/>
                </p:custDataLst>
              </p:nvPr>
            </p:nvSpPr>
            <p:spPr>
              <a:xfrm>
                <a:off x="475646" y="1284286"/>
                <a:ext cx="8106410" cy="417102"/>
              </a:xfrm>
              <a:prstGeom prst="rect">
                <a:avLst/>
              </a:prstGeom>
              <a:noFill/>
            </p:spPr>
            <p:txBody>
              <a:bodyPr wrap="square" rtlCol="0">
                <a:spAutoFit/>
              </a:bodyPr>
              <a:lstStyle/>
              <a:p>
                <a:pPr indent="0" fontAlgn="auto">
                  <a:lnSpc>
                    <a:spcPct val="150000"/>
                  </a:lnSpc>
                </a:pPr>
                <a:r>
                  <a:rPr lang="en-US" altLang="zh-CN" sz="1600" b="1" dirty="0">
                    <a:solidFill>
                      <a:schemeClr val="tx2"/>
                    </a:solidFill>
                    <a:latin typeface="Times New Roman" panose="02020603050405020304" pitchFamily="18" charset="0"/>
                    <a:cs typeface="Times New Roman" panose="02020603050405020304" pitchFamily="18" charset="0"/>
                  </a:rPr>
                  <a:t>Content</a:t>
                </a:r>
                <a:r>
                  <a:rPr lang="en-US" altLang="zh-CN" sz="1600" dirty="0">
                    <a:solidFill>
                      <a:schemeClr val="tx2"/>
                    </a:solidFill>
                    <a:latin typeface="Times New Roman" panose="02020603050405020304" pitchFamily="18" charset="0"/>
                    <a:cs typeface="Times New Roman" panose="02020603050405020304" pitchFamily="18" charset="0"/>
                  </a:rPr>
                  <a:t>:  </a:t>
                </a:r>
                <a:r>
                  <a:rPr lang="en-US" altLang="zh-CN" sz="1600" dirty="0">
                    <a:solidFill>
                      <a:srgbClr val="212121"/>
                    </a:solidFill>
                    <a:latin typeface="Times New Roman" panose="02020603050405020304" pitchFamily="18" charset="0"/>
                    <a:cs typeface="Times New Roman" panose="02020603050405020304" pitchFamily="18" charset="0"/>
                  </a:rPr>
                  <a:t>D</a:t>
                </a:r>
                <a:r>
                  <a:rPr lang="en-US" sz="1600" dirty="0">
                    <a:solidFill>
                      <a:srgbClr val="212121"/>
                    </a:solidFill>
                    <a:latin typeface="Times New Roman" panose="02020603050405020304" pitchFamily="18" charset="0"/>
                    <a:cs typeface="Times New Roman" panose="02020603050405020304" pitchFamily="18" charset="0"/>
                  </a:rPr>
                  <a:t>ra</a:t>
                </a:r>
                <a:r>
                  <a:rPr lang="en-US" sz="1600" b="0" i="0" dirty="0">
                    <a:solidFill>
                      <a:srgbClr val="212121"/>
                    </a:solidFill>
                    <a:effectLst/>
                    <a:latin typeface="Times New Roman" panose="02020603050405020304" pitchFamily="18" charset="0"/>
                    <a:cs typeface="Times New Roman" panose="02020603050405020304" pitchFamily="18" charset="0"/>
                  </a:rPr>
                  <a:t>w two dimensional and three-dimensional vector diagrams for </a:t>
                </a:r>
                <a14:m>
                  <m:oMath xmlns:m="http://schemas.openxmlformats.org/officeDocument/2006/math">
                    <m:r>
                      <a:rPr lang="en-US" altLang="zh-CN" sz="1600" i="1" dirty="0" smtClean="0">
                        <a:solidFill>
                          <a:schemeClr val="tx2"/>
                        </a:solidFill>
                        <a:latin typeface="Cambria Math" panose="02040503050406030204" charset="0"/>
                        <a:cs typeface="Cambria Math" panose="02040503050406030204" charset="0"/>
                      </a:rPr>
                      <m:t>𝑧</m:t>
                    </m:r>
                    <m:r>
                      <a:rPr lang="en-US" altLang="zh-CN" sz="1600" i="1" dirty="0" smtClean="0">
                        <a:solidFill>
                          <a:schemeClr val="tx2"/>
                        </a:solidFill>
                        <a:latin typeface="Cambria Math" panose="02040503050406030204" charset="0"/>
                        <a:cs typeface="Cambria Math" panose="02040503050406030204" charset="0"/>
                      </a:rPr>
                      <m:t>=</m:t>
                    </m:r>
                    <m:sSup>
                      <m:sSupPr>
                        <m:ctrlPr>
                          <a:rPr lang="en-US" altLang="zh-CN" sz="1600" i="1" dirty="0">
                            <a:solidFill>
                              <a:schemeClr val="tx2"/>
                            </a:solidFill>
                            <a:latin typeface="Cambria Math" panose="02040503050406030204" pitchFamily="18" charset="0"/>
                            <a:cs typeface="Cambria Math" panose="02040503050406030204" charset="0"/>
                          </a:rPr>
                        </m:ctrlPr>
                      </m:sSupPr>
                      <m:e>
                        <m:r>
                          <a:rPr lang="en-US" altLang="zh-CN" sz="1600" i="1" dirty="0">
                            <a:solidFill>
                              <a:schemeClr val="tx2"/>
                            </a:solidFill>
                            <a:latin typeface="Cambria Math" panose="02040503050406030204" charset="0"/>
                            <a:cs typeface="Cambria Math" panose="02040503050406030204" charset="0"/>
                          </a:rPr>
                          <m:t>𝑦</m:t>
                        </m:r>
                      </m:e>
                      <m:sup>
                        <m:r>
                          <a:rPr lang="en-US" altLang="zh-CN" sz="1600" i="1" dirty="0">
                            <a:solidFill>
                              <a:schemeClr val="tx2"/>
                            </a:solidFill>
                            <a:latin typeface="Cambria Math" panose="02040503050406030204" charset="0"/>
                            <a:cs typeface="Cambria Math" panose="02040503050406030204" charset="0"/>
                          </a:rPr>
                          <m:t>2</m:t>
                        </m:r>
                      </m:sup>
                    </m:sSup>
                    <m:sSup>
                      <m:sSupPr>
                        <m:ctrlPr>
                          <a:rPr lang="en-US" altLang="zh-CN" sz="1600" i="1" dirty="0">
                            <a:solidFill>
                              <a:schemeClr val="tx2"/>
                            </a:solidFill>
                            <a:latin typeface="Cambria Math" panose="02040503050406030204" pitchFamily="18" charset="0"/>
                            <a:cs typeface="Cambria Math" panose="02040503050406030204" charset="0"/>
                          </a:rPr>
                        </m:ctrlPr>
                      </m:sSupPr>
                      <m:e>
                        <m:r>
                          <a:rPr lang="en-US" altLang="zh-CN" sz="1600" i="1" dirty="0">
                            <a:solidFill>
                              <a:schemeClr val="tx2"/>
                            </a:solidFill>
                            <a:latin typeface="Cambria Math" panose="02040503050406030204" charset="0"/>
                            <a:cs typeface="Cambria Math" panose="02040503050406030204" charset="0"/>
                          </a:rPr>
                          <m:t>−</m:t>
                        </m:r>
                        <m:r>
                          <a:rPr lang="en-US" altLang="zh-CN" sz="1600" i="1" dirty="0">
                            <a:solidFill>
                              <a:schemeClr val="tx2"/>
                            </a:solidFill>
                            <a:latin typeface="Cambria Math" panose="02040503050406030204" charset="0"/>
                            <a:cs typeface="Cambria Math" panose="02040503050406030204" charset="0"/>
                          </a:rPr>
                          <m:t>𝑥</m:t>
                        </m:r>
                      </m:e>
                      <m:sup>
                        <m:r>
                          <a:rPr lang="en-US" altLang="zh-CN" sz="1600" i="1" dirty="0">
                            <a:solidFill>
                              <a:schemeClr val="tx2"/>
                            </a:solidFill>
                            <a:latin typeface="Cambria Math" panose="02040503050406030204" charset="0"/>
                            <a:cs typeface="Cambria Math" panose="02040503050406030204" charset="0"/>
                          </a:rPr>
                          <m:t>2</m:t>
                        </m:r>
                      </m:sup>
                    </m:sSup>
                  </m:oMath>
                </a14:m>
                <a:r>
                  <a:rPr lang="en-US" sz="1600" b="0" i="0" dirty="0">
                    <a:solidFill>
                      <a:srgbClr val="212121"/>
                    </a:solidFill>
                    <a:effectLst/>
                    <a:latin typeface="Times New Roman" panose="02020603050405020304" pitchFamily="18" charset="0"/>
                    <a:cs typeface="Times New Roman" panose="02020603050405020304" pitchFamily="18" charset="0"/>
                  </a:rPr>
                  <a:t>.</a:t>
                </a:r>
              </a:p>
            </p:txBody>
          </p:sp>
        </mc:Choice>
        <mc:Fallback xmlns="">
          <p:sp>
            <p:nvSpPr>
              <p:cNvPr id="8" name="文本框 7"/>
              <p:cNvSpPr txBox="1">
                <a:spLocks noRot="1" noChangeAspect="1" noMove="1" noResize="1" noEditPoints="1" noAdjustHandles="1" noChangeArrowheads="1" noChangeShapeType="1" noTextEdit="1"/>
              </p:cNvSpPr>
              <p:nvPr>
                <p:custDataLst>
                  <p:tags r:id="rId7"/>
                </p:custDataLst>
              </p:nvPr>
            </p:nvSpPr>
            <p:spPr>
              <a:xfrm>
                <a:off x="475646" y="1284286"/>
                <a:ext cx="8106410" cy="417102"/>
              </a:xfrm>
              <a:prstGeom prst="rect">
                <a:avLst/>
              </a:prstGeom>
              <a:blipFill>
                <a:blip r:embed="rId8"/>
                <a:stretch>
                  <a:fillRect l="-376" b="-19118"/>
                </a:stretch>
              </a:blipFill>
            </p:spPr>
            <p:txBody>
              <a:bodyPr/>
              <a:lstStyle/>
              <a:p>
                <a:r>
                  <a:rPr lang="en-US">
                    <a:noFill/>
                  </a:rPr>
                  <a:t> </a:t>
                </a:r>
              </a:p>
            </p:txBody>
          </p:sp>
        </mc:Fallback>
      </mc:AlternateContent>
      <p:pic>
        <p:nvPicPr>
          <p:cNvPr id="4" name="图片 3"/>
          <p:cNvPicPr>
            <a:picLocks noChangeAspect="1"/>
          </p:cNvPicPr>
          <p:nvPr>
            <p:custDataLst>
              <p:tags r:id="rId3"/>
            </p:custDataLst>
          </p:nvPr>
        </p:nvPicPr>
        <p:blipFill>
          <a:blip r:embed="rId9"/>
          <a:stretch>
            <a:fillRect/>
          </a:stretch>
        </p:blipFill>
        <p:spPr>
          <a:xfrm>
            <a:off x="3013913" y="2125770"/>
            <a:ext cx="3144520" cy="2358390"/>
          </a:xfrm>
          <a:prstGeom prst="rect">
            <a:avLst/>
          </a:prstGeom>
        </p:spPr>
      </p:pic>
      <p:pic>
        <p:nvPicPr>
          <p:cNvPr id="6" name="图片 5"/>
          <p:cNvPicPr>
            <a:picLocks noChangeAspect="1"/>
          </p:cNvPicPr>
          <p:nvPr>
            <p:custDataLst>
              <p:tags r:id="rId4"/>
            </p:custDataLst>
          </p:nvPr>
        </p:nvPicPr>
        <p:blipFill>
          <a:blip r:embed="rId10"/>
          <a:stretch>
            <a:fillRect/>
          </a:stretch>
        </p:blipFill>
        <p:spPr>
          <a:xfrm>
            <a:off x="6151278" y="2259054"/>
            <a:ext cx="2787094" cy="2091821"/>
          </a:xfrm>
          <a:prstGeom prst="rect">
            <a:avLst/>
          </a:prstGeom>
        </p:spPr>
      </p:pic>
      <p:sp>
        <p:nvSpPr>
          <p:cNvPr id="7" name="文本框 6"/>
          <p:cNvSpPr txBox="1"/>
          <p:nvPr>
            <p:custDataLst>
              <p:tags r:id="rId5"/>
            </p:custDataLst>
          </p:nvPr>
        </p:nvSpPr>
        <p:spPr>
          <a:xfrm>
            <a:off x="475646" y="2022855"/>
            <a:ext cx="2312159" cy="2564220"/>
          </a:xfrm>
          <a:prstGeom prst="rect">
            <a:avLst/>
          </a:prstGeom>
          <a:solidFill>
            <a:schemeClr val="accent3">
              <a:lumMod val="60000"/>
              <a:lumOff val="40000"/>
            </a:schemeClr>
          </a:solidFill>
        </p:spPr>
        <p:txBody>
          <a:bodyPr wrap="square" rtlCol="0">
            <a:noAutofit/>
          </a:bodyPr>
          <a:lstStyle/>
          <a:p>
            <a:pPr>
              <a:lnSpc>
                <a:spcPct val="150000"/>
              </a:lnSpc>
            </a:pPr>
            <a:r>
              <a:rPr lang="en-US" sz="1400" b="0" i="0" dirty="0">
                <a:effectLst/>
                <a:latin typeface="Menlo"/>
              </a:rPr>
              <a:t>[x, y] = meshgrid(-3:0.5:3, -3:0.5:3);</a:t>
            </a:r>
          </a:p>
          <a:p>
            <a:pPr>
              <a:lnSpc>
                <a:spcPct val="150000"/>
              </a:lnSpc>
            </a:pPr>
            <a:r>
              <a:rPr lang="en-US" sz="1400" b="0" i="0" dirty="0">
                <a:effectLst/>
                <a:latin typeface="Menlo"/>
              </a:rPr>
              <a:t>z = y.^2 - x.^2;</a:t>
            </a:r>
          </a:p>
          <a:p>
            <a:pPr>
              <a:lnSpc>
                <a:spcPct val="150000"/>
              </a:lnSpc>
            </a:pPr>
            <a:r>
              <a:rPr lang="en-US" sz="1400" b="0" i="0" dirty="0">
                <a:effectLst/>
                <a:latin typeface="Menlo"/>
              </a:rPr>
              <a:t>[u, v] = gradient(z, 2, 2);</a:t>
            </a:r>
          </a:p>
          <a:p>
            <a:pPr>
              <a:lnSpc>
                <a:spcPct val="150000"/>
              </a:lnSpc>
            </a:pPr>
            <a:r>
              <a:rPr lang="en-US" sz="1400" b="0" i="0" dirty="0">
                <a:effectLst/>
                <a:latin typeface="Menlo"/>
              </a:rPr>
              <a:t>quiver(x, y, u, v);</a:t>
            </a:r>
          </a:p>
          <a:p>
            <a:pPr>
              <a:lnSpc>
                <a:spcPct val="150000"/>
              </a:lnSpc>
            </a:pPr>
            <a:r>
              <a:rPr lang="en-US" sz="1400" b="0" i="0" dirty="0">
                <a:effectLst/>
                <a:latin typeface="Menlo"/>
              </a:rPr>
              <a:t>[u, v, w] = surfnorm(z);</a:t>
            </a:r>
          </a:p>
          <a:p>
            <a:pPr>
              <a:lnSpc>
                <a:spcPct val="150000"/>
              </a:lnSpc>
            </a:pPr>
            <a:r>
              <a:rPr lang="en-US" sz="1400" b="0" i="0" dirty="0">
                <a:effectLst/>
                <a:latin typeface="Menlo"/>
              </a:rPr>
              <a:t>quiver3(z, u, v, w);</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GB" dirty="0">
                <a:latin typeface="+mn-lt"/>
                <a:ea typeface="+mn-ea"/>
                <a:cs typeface="+mn-ea"/>
                <a:sym typeface="+mn-lt"/>
              </a:rPr>
              <a:t>8</a:t>
            </a:r>
            <a:r>
              <a:rPr lang="en-GB" dirty="0">
                <a:latin typeface="+mn-lt"/>
                <a:ea typeface="+mn-ea"/>
                <a:cs typeface="+mn-ea"/>
                <a:sym typeface="+mn-lt"/>
              </a:rPr>
              <a:t>. </a:t>
            </a:r>
            <a:r>
              <a:rPr lang="en-US" altLang="en-GB" dirty="0">
                <a:latin typeface="+mn-lt"/>
                <a:ea typeface="+mn-ea"/>
                <a:cs typeface="+mn-ea"/>
                <a:sym typeface="+mn-lt"/>
              </a:rPr>
              <a:t>8</a:t>
            </a:r>
            <a:r>
              <a:rPr lang="en-GB" dirty="0">
                <a:latin typeface="+mn-lt"/>
                <a:ea typeface="+mn-ea"/>
                <a:cs typeface="+mn-ea"/>
                <a:sym typeface="+mn-lt"/>
              </a:rPr>
              <a:t> Lab</a:t>
            </a:r>
          </a:p>
        </p:txBody>
      </p:sp>
      <p:sp>
        <p:nvSpPr>
          <p:cNvPr id="5" name="文本框 4"/>
          <p:cNvSpPr txBox="1"/>
          <p:nvPr>
            <p:custDataLst>
              <p:tags r:id="rId1"/>
            </p:custDataLst>
          </p:nvPr>
        </p:nvSpPr>
        <p:spPr>
          <a:xfrm>
            <a:off x="527685" y="789973"/>
            <a:ext cx="3675380" cy="337185"/>
          </a:xfrm>
          <a:prstGeom prst="rect">
            <a:avLst/>
          </a:prstGeom>
          <a:noFill/>
        </p:spPr>
        <p:txBody>
          <a:bodyPr wrap="none" rtlCol="0">
            <a:spAutoFit/>
          </a:bodyPr>
          <a:lstStyle/>
          <a:p>
            <a:pPr algn="l"/>
            <a:r>
              <a:rPr lang="en-US" altLang="zh-CN" sz="1600" b="1" dirty="0">
                <a:solidFill>
                  <a:schemeClr val="tx2"/>
                </a:solidFill>
                <a:latin typeface="Times New Roman" panose="02020603050405020304" pitchFamily="18" charset="0"/>
                <a:cs typeface="Times New Roman" panose="02020603050405020304" pitchFamily="18" charset="0"/>
              </a:rPr>
              <a:t>Objective</a:t>
            </a:r>
            <a:r>
              <a:rPr lang="en-US" altLang="zh-CN" sz="1600" dirty="0">
                <a:solidFill>
                  <a:schemeClr val="tx2"/>
                </a:solidFill>
                <a:latin typeface="Times New Roman" panose="02020603050405020304" pitchFamily="18" charset="0"/>
                <a:cs typeface="Times New Roman" panose="02020603050405020304" pitchFamily="18" charset="0"/>
              </a:rPr>
              <a:t>: </a:t>
            </a:r>
            <a:r>
              <a:rPr lang="en-US" altLang="zh-CN" sz="1600" dirty="0">
                <a:solidFill>
                  <a:schemeClr val="tx2"/>
                </a:solidFill>
                <a:latin typeface="Times New Roman" panose="02020603050405020304" pitchFamily="18" charset="0"/>
                <a:cs typeface="Times New Roman" panose="02020603050405020304" pitchFamily="18" charset="0"/>
                <a:sym typeface="+mn-ea"/>
              </a:rPr>
              <a:t> Practice Volume Visualization.</a:t>
            </a:r>
          </a:p>
        </p:txBody>
      </p:sp>
      <mc:AlternateContent xmlns:mc="http://schemas.openxmlformats.org/markup-compatibility/2006" xmlns:a14="http://schemas.microsoft.com/office/drawing/2010/main">
        <mc:Choice Requires="a14">
          <p:sp>
            <p:nvSpPr>
              <p:cNvPr id="8" name="文本框 7"/>
              <p:cNvSpPr txBox="1"/>
              <p:nvPr>
                <p:custDataLst>
                  <p:tags r:id="rId2"/>
                </p:custDataLst>
              </p:nvPr>
            </p:nvSpPr>
            <p:spPr>
              <a:xfrm>
                <a:off x="527685" y="1204588"/>
                <a:ext cx="8346440" cy="915892"/>
              </a:xfrm>
              <a:prstGeom prst="rect">
                <a:avLst/>
              </a:prstGeom>
              <a:noFill/>
            </p:spPr>
            <p:txBody>
              <a:bodyPr wrap="square" rtlCol="0">
                <a:spAutoFit/>
              </a:bodyPr>
              <a:lstStyle/>
              <a:p>
                <a:pPr indent="0" fontAlgn="auto"/>
                <a:r>
                  <a:rPr lang="en-US" altLang="zh-CN" sz="1600" b="1" dirty="0">
                    <a:solidFill>
                      <a:schemeClr val="tx2"/>
                    </a:solidFill>
                    <a:latin typeface="Times New Roman" panose="02020603050405020304" pitchFamily="18" charset="0"/>
                    <a:cs typeface="Times New Roman" panose="02020603050405020304" pitchFamily="18" charset="0"/>
                  </a:rPr>
                  <a:t>Content</a:t>
                </a:r>
                <a:r>
                  <a:rPr lang="en-US" altLang="zh-CN" sz="1600" dirty="0">
                    <a:solidFill>
                      <a:schemeClr val="tx2"/>
                    </a:solidFill>
                    <a:latin typeface="Times New Roman" panose="02020603050405020304" pitchFamily="18" charset="0"/>
                    <a:cs typeface="Times New Roman" panose="02020603050405020304" pitchFamily="18" charset="0"/>
                  </a:rPr>
                  <a:t>: </a:t>
                </a:r>
                <a:r>
                  <a:rPr lang="en-US" sz="1600" b="0" i="0" dirty="0">
                    <a:solidFill>
                      <a:srgbClr val="212121"/>
                    </a:solidFill>
                    <a:effectLst/>
                    <a:latin typeface="Times New Roman" panose="02020603050405020304" pitchFamily="18" charset="0"/>
                    <a:cs typeface="Times New Roman" panose="02020603050405020304" pitchFamily="18" charset="0"/>
                  </a:rPr>
                  <a:t>Create the three-dimensional volume </a:t>
                </a:r>
                <a14:m>
                  <m:oMath xmlns:m="http://schemas.openxmlformats.org/officeDocument/2006/math">
                    <m:sSup>
                      <m:sSupPr>
                        <m:ctrlPr>
                          <a:rPr lang="zh-CN" altLang="en-US" sz="1600" i="1" dirty="0" smtClean="0">
                            <a:solidFill>
                              <a:schemeClr val="tx2"/>
                            </a:solidFill>
                            <a:latin typeface="Cambria Math" panose="02040503050406030204" pitchFamily="18" charset="0"/>
                            <a:cs typeface="Cambria Math" panose="02040503050406030204" charset="0"/>
                          </a:rPr>
                        </m:ctrlPr>
                      </m:sSupPr>
                      <m:e>
                        <m:r>
                          <m:rPr>
                            <m:sty m:val="p"/>
                          </m:rPr>
                          <a:rPr lang="en-US" altLang="zh-CN" sz="1600" i="1" dirty="0">
                            <a:solidFill>
                              <a:schemeClr val="tx2"/>
                            </a:solidFill>
                            <a:latin typeface="Cambria Math" panose="02040503050406030204" pitchFamily="18" charset="0"/>
                            <a:cs typeface="Cambria Math" panose="02040503050406030204" charset="0"/>
                          </a:rPr>
                          <m:t>V</m:t>
                        </m:r>
                        <m:r>
                          <a:rPr lang="en-US" altLang="zh-CN" sz="1600" b="0" i="1" dirty="0" smtClean="0">
                            <a:solidFill>
                              <a:schemeClr val="tx2"/>
                            </a:solidFill>
                            <a:latin typeface="Cambria Math" panose="02040503050406030204" pitchFamily="18" charset="0"/>
                            <a:cs typeface="Cambria Math" panose="02040503050406030204" charset="0"/>
                          </a:rPr>
                          <m:t>=</m:t>
                        </m:r>
                        <m:r>
                          <a:rPr lang="zh-CN" altLang="en-US" sz="1600" i="1" dirty="0">
                            <a:solidFill>
                              <a:schemeClr val="tx2"/>
                            </a:solidFill>
                            <a:latin typeface="Cambria Math" panose="02040503050406030204" charset="0"/>
                            <a:cs typeface="Cambria Math" panose="02040503050406030204" charset="0"/>
                          </a:rPr>
                          <m:t>𝑥</m:t>
                        </m:r>
                      </m:e>
                      <m:sup>
                        <m:r>
                          <a:rPr lang="en-US" altLang="zh-CN" sz="1600" i="1" dirty="0">
                            <a:solidFill>
                              <a:schemeClr val="tx2"/>
                            </a:solidFill>
                            <a:latin typeface="Cambria Math" panose="02040503050406030204" charset="0"/>
                            <a:cs typeface="Cambria Math" panose="02040503050406030204" charset="0"/>
                          </a:rPr>
                          <m:t>2</m:t>
                        </m:r>
                      </m:sup>
                    </m:sSup>
                    <m:r>
                      <a:rPr lang="en-US" altLang="zh-CN" sz="1600" i="1" dirty="0">
                        <a:solidFill>
                          <a:schemeClr val="tx2"/>
                        </a:solidFill>
                        <a:latin typeface="Cambria Math" panose="02040503050406030204" charset="0"/>
                        <a:cs typeface="Cambria Math" panose="02040503050406030204" charset="0"/>
                      </a:rPr>
                      <m:t>+</m:t>
                    </m:r>
                    <m:sSup>
                      <m:sSupPr>
                        <m:ctrlPr>
                          <a:rPr lang="zh-CN" altLang="en-US" sz="1600" i="1" dirty="0">
                            <a:solidFill>
                              <a:schemeClr val="tx2"/>
                            </a:solidFill>
                            <a:latin typeface="Cambria Math" panose="02040503050406030204" pitchFamily="18" charset="0"/>
                            <a:cs typeface="Cambria Math" panose="02040503050406030204" charset="0"/>
                          </a:rPr>
                        </m:ctrlPr>
                      </m:sSupPr>
                      <m:e>
                        <m:r>
                          <a:rPr lang="zh-CN" altLang="en-US" sz="1600" i="1" dirty="0">
                            <a:solidFill>
                              <a:schemeClr val="tx2"/>
                            </a:solidFill>
                            <a:latin typeface="Cambria Math" panose="02040503050406030204" charset="0"/>
                            <a:cs typeface="Cambria Math" panose="02040503050406030204" charset="0"/>
                          </a:rPr>
                          <m:t>𝑦</m:t>
                        </m:r>
                      </m:e>
                      <m:sup>
                        <m:r>
                          <a:rPr lang="en-US" altLang="zh-CN" sz="1600" i="1" dirty="0">
                            <a:solidFill>
                              <a:schemeClr val="tx2"/>
                            </a:solidFill>
                            <a:latin typeface="Cambria Math" panose="02040503050406030204" charset="0"/>
                            <a:cs typeface="Cambria Math" panose="02040503050406030204" charset="0"/>
                          </a:rPr>
                          <m:t>2</m:t>
                        </m:r>
                      </m:sup>
                    </m:sSup>
                    <m:r>
                      <a:rPr lang="en-US" altLang="zh-CN" sz="1600" i="1" dirty="0">
                        <a:solidFill>
                          <a:schemeClr val="tx2"/>
                        </a:solidFill>
                        <a:latin typeface="Cambria Math" panose="02040503050406030204" charset="0"/>
                        <a:cs typeface="Cambria Math" panose="02040503050406030204" charset="0"/>
                      </a:rPr>
                      <m:t>+</m:t>
                    </m:r>
                    <m:sSup>
                      <m:sSupPr>
                        <m:ctrlPr>
                          <a:rPr lang="zh-CN" altLang="en-US" sz="1600" i="1" dirty="0">
                            <a:solidFill>
                              <a:schemeClr val="tx2"/>
                            </a:solidFill>
                            <a:latin typeface="Cambria Math" panose="02040503050406030204" pitchFamily="18" charset="0"/>
                            <a:cs typeface="Cambria Math" panose="02040503050406030204" charset="0"/>
                          </a:rPr>
                        </m:ctrlPr>
                      </m:sSupPr>
                      <m:e>
                        <m:r>
                          <a:rPr lang="zh-CN" altLang="en-US" sz="1600" i="1" dirty="0">
                            <a:solidFill>
                              <a:schemeClr val="tx2"/>
                            </a:solidFill>
                            <a:latin typeface="Cambria Math" panose="02040503050406030204" charset="0"/>
                            <a:cs typeface="Cambria Math" panose="02040503050406030204" charset="0"/>
                          </a:rPr>
                          <m:t>𝑧</m:t>
                        </m:r>
                      </m:e>
                      <m:sup>
                        <m:r>
                          <a:rPr lang="en-US" altLang="zh-CN" sz="1600" i="1" dirty="0">
                            <a:solidFill>
                              <a:schemeClr val="tx2"/>
                            </a:solidFill>
                            <a:latin typeface="Cambria Math" panose="02040503050406030204" charset="0"/>
                            <a:cs typeface="Cambria Math" panose="02040503050406030204" charset="0"/>
                          </a:rPr>
                          <m:t>2</m:t>
                        </m:r>
                      </m:sup>
                    </m:sSup>
                    <m:r>
                      <a:rPr lang="zh-CN" altLang="en-US" sz="1600" i="1" dirty="0">
                        <a:solidFill>
                          <a:schemeClr val="tx2"/>
                        </a:solidFill>
                        <a:latin typeface="Cambria Math" panose="02040503050406030204" charset="0"/>
                        <a:cs typeface="Cambria Math" panose="02040503050406030204" charset="0"/>
                      </a:rPr>
                      <m:t>−</m:t>
                    </m:r>
                    <m:r>
                      <a:rPr lang="en-US" altLang="zh-CN" sz="1600" i="1" dirty="0" smtClean="0">
                        <a:solidFill>
                          <a:schemeClr val="tx2"/>
                        </a:solidFill>
                        <a:latin typeface="Cambria Math" panose="02040503050406030204" charset="0"/>
                        <a:cs typeface="Cambria Math" panose="02040503050406030204" charset="0"/>
                      </a:rPr>
                      <m:t>25</m:t>
                    </m:r>
                    <m:r>
                      <a:rPr lang="en-US" altLang="zh-CN" sz="1600" i="1" dirty="0" smtClean="0">
                        <a:solidFill>
                          <a:schemeClr val="tx2"/>
                        </a:solidFill>
                        <a:latin typeface="Cambria Math" panose="02040503050406030204" charset="0"/>
                        <a:cs typeface="Cambria Math" panose="02040503050406030204" charset="0"/>
                      </a:rPr>
                      <m:t> </m:t>
                    </m:r>
                    <m:r>
                      <m:rPr>
                        <m:sty m:val="p"/>
                      </m:rPr>
                      <a:rPr lang="en-US" altLang="zh-CN" sz="1600" i="1" dirty="0" smtClean="0">
                        <a:solidFill>
                          <a:schemeClr val="tx2"/>
                        </a:solidFill>
                        <a:latin typeface="Cambria Math" panose="02040503050406030204" charset="0"/>
                        <a:cs typeface="Cambria Math" panose="02040503050406030204" charset="0"/>
                      </a:rPr>
                      <m:t>and</m:t>
                    </m:r>
                  </m:oMath>
                </a14:m>
                <a:r>
                  <a:rPr lang="en-US" sz="1600" b="0" i="0" dirty="0">
                    <a:solidFill>
                      <a:srgbClr val="212121"/>
                    </a:solidFill>
                    <a:effectLst/>
                    <a:latin typeface="Times New Roman" panose="02020603050405020304" pitchFamily="18" charset="0"/>
                    <a:cs typeface="Times New Roman" panose="02020603050405020304" pitchFamily="18" charset="0"/>
                  </a:rPr>
                  <a:t> plot the slice plane orthogonal to the X-axis at -3, 0, and 3, and the slice plane orthogonal to the z-axis at -4, 0.</a:t>
                </a:r>
              </a:p>
              <a:p>
                <a:pPr indent="0" fontAlgn="auto">
                  <a:lnSpc>
                    <a:spcPct val="150000"/>
                  </a:lnSpc>
                </a:pPr>
                <a:endParaRPr sz="1600" dirty="0">
                  <a:solidFill>
                    <a:schemeClr val="tx2"/>
                  </a:solidFill>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6"/>
                </p:custDataLst>
              </p:nvPr>
            </p:nvSpPr>
            <p:spPr>
              <a:xfrm>
                <a:off x="527685" y="1204588"/>
                <a:ext cx="8346440" cy="915892"/>
              </a:xfrm>
              <a:prstGeom prst="rect">
                <a:avLst/>
              </a:prstGeom>
              <a:blipFill>
                <a:blip r:embed="rId7"/>
                <a:stretch>
                  <a:fillRect l="-438" t="-2000"/>
                </a:stretch>
              </a:blipFill>
            </p:spPr>
            <p:txBody>
              <a:bodyPr/>
              <a:lstStyle/>
              <a:p>
                <a:r>
                  <a:rPr lang="en-US">
                    <a:noFill/>
                  </a:rPr>
                  <a:t> </a:t>
                </a:r>
              </a:p>
            </p:txBody>
          </p:sp>
        </mc:Fallback>
      </mc:AlternateContent>
      <p:sp>
        <p:nvSpPr>
          <p:cNvPr id="9" name="文本框 8"/>
          <p:cNvSpPr txBox="1"/>
          <p:nvPr>
            <p:custDataLst>
              <p:tags r:id="rId3"/>
            </p:custDataLst>
          </p:nvPr>
        </p:nvSpPr>
        <p:spPr>
          <a:xfrm>
            <a:off x="527685" y="2595705"/>
            <a:ext cx="3155950" cy="1815882"/>
          </a:xfrm>
          <a:prstGeom prst="rect">
            <a:avLst/>
          </a:prstGeom>
          <a:solidFill>
            <a:schemeClr val="accent3">
              <a:lumMod val="60000"/>
              <a:lumOff val="40000"/>
            </a:schemeClr>
          </a:solidFill>
        </p:spPr>
        <p:txBody>
          <a:bodyPr wrap="square" rtlCol="0">
            <a:spAutoFit/>
          </a:bodyPr>
          <a:lstStyle/>
          <a:p>
            <a:r>
              <a:rPr lang="en-US" sz="1600" b="0" i="0" dirty="0">
                <a:effectLst/>
                <a:latin typeface="Menlo"/>
              </a:rPr>
              <a:t>[x,y,z]=meshgrid(-5:0.5:5);</a:t>
            </a:r>
          </a:p>
          <a:p>
            <a:r>
              <a:rPr lang="en-US" sz="1600" b="0" i="0" dirty="0">
                <a:effectLst/>
                <a:latin typeface="Menlo"/>
              </a:rPr>
              <a:t>V = x.^2 + y.^2 + z.^2 - 25;</a:t>
            </a:r>
          </a:p>
          <a:p>
            <a:r>
              <a:rPr lang="en-US" sz="1600" b="0" i="0" dirty="0" err="1">
                <a:effectLst/>
                <a:latin typeface="Menlo"/>
              </a:rPr>
              <a:t>xslice</a:t>
            </a:r>
            <a:r>
              <a:rPr lang="en-US" sz="1600" b="0" i="0" dirty="0">
                <a:effectLst/>
                <a:latin typeface="Menlo"/>
              </a:rPr>
              <a:t> = [-3 0 3];        </a:t>
            </a:r>
          </a:p>
          <a:p>
            <a:r>
              <a:rPr lang="en-US" sz="1600" b="0" i="0" dirty="0">
                <a:effectLst/>
                <a:latin typeface="Menlo"/>
              </a:rPr>
              <a:t>yslice = [];</a:t>
            </a:r>
          </a:p>
          <a:p>
            <a:r>
              <a:rPr lang="en-US" sz="1600" b="0" i="0" dirty="0">
                <a:effectLst/>
                <a:latin typeface="Menlo"/>
              </a:rPr>
              <a:t>zslice = ([-4 0]);</a:t>
            </a:r>
          </a:p>
          <a:p>
            <a:r>
              <a:rPr lang="en-US" sz="1600" b="0" i="0" dirty="0">
                <a:effectLst/>
                <a:latin typeface="Menlo"/>
              </a:rPr>
              <a:t>slice(x, y, z, V, xslice, yslice, zslice)   </a:t>
            </a:r>
          </a:p>
          <a:p>
            <a:r>
              <a:rPr lang="en-US" sz="1600" b="0" i="0" dirty="0">
                <a:effectLst/>
                <a:latin typeface="Menlo"/>
              </a:rPr>
              <a:t>cb = colorbar; </a:t>
            </a:r>
          </a:p>
        </p:txBody>
      </p:sp>
      <p:pic>
        <p:nvPicPr>
          <p:cNvPr id="10" name="图片 9"/>
          <p:cNvPicPr>
            <a:picLocks noChangeAspect="1"/>
          </p:cNvPicPr>
          <p:nvPr>
            <p:custDataLst>
              <p:tags r:id="rId4"/>
            </p:custDataLst>
          </p:nvPr>
        </p:nvPicPr>
        <p:blipFill>
          <a:blip r:embed="rId8"/>
          <a:stretch>
            <a:fillRect/>
          </a:stretch>
        </p:blipFill>
        <p:spPr>
          <a:xfrm>
            <a:off x="4843675" y="2258595"/>
            <a:ext cx="3705733" cy="27808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U4MWZmOTY2ZjI5NWJjNjQxMDVlNzc1ZDk0ZWJiOT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PPP">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f0xibp1n">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PPP</Template>
  <TotalTime>434</TotalTime>
  <Words>808</Words>
  <Application>Microsoft Office PowerPoint</Application>
  <PresentationFormat>全屏显示(16:9)</PresentationFormat>
  <Paragraphs>100</Paragraphs>
  <Slides>9</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vt:i4>
      </vt:variant>
    </vt:vector>
  </HeadingPairs>
  <TitlesOfParts>
    <vt:vector size="20" baseType="lpstr">
      <vt:lpstr>Menlo</vt:lpstr>
      <vt:lpstr>宋体</vt:lpstr>
      <vt:lpstr>Microsoft YaHei</vt:lpstr>
      <vt:lpstr>Arial</vt:lpstr>
      <vt:lpstr>Calibri</vt:lpstr>
      <vt:lpstr>Cambria Math</vt:lpstr>
      <vt:lpstr>Helvetica</vt:lpstr>
      <vt:lpstr>Times New Roman</vt:lpstr>
      <vt:lpstr>Wingdings</vt:lpstr>
      <vt:lpstr>PPP</vt:lpstr>
      <vt:lpstr>Visio</vt:lpstr>
      <vt:lpstr>MATLAB Fundamental Laboratory Handbook (MATLAB) </vt:lpstr>
      <vt:lpstr>8. 1 Lab</vt:lpstr>
      <vt:lpstr>8. 2 Lab</vt:lpstr>
      <vt:lpstr>8. 3 Lab</vt:lpstr>
      <vt:lpstr>8. 4 Lab</vt:lpstr>
      <vt:lpstr>8. 5 Lab</vt:lpstr>
      <vt:lpstr>8. 6 Lab</vt:lpstr>
      <vt:lpstr>8. 7 Lab</vt:lpstr>
      <vt:lpstr>8. 8 Lab</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23---Big Data</dc:title>
  <dc:creator>shaomin</dc:creator>
  <cp:lastModifiedBy>Windows 用户</cp:lastModifiedBy>
  <cp:revision>967</cp:revision>
  <cp:lastPrinted>2020-10-12T18:10:00Z</cp:lastPrinted>
  <dcterms:created xsi:type="dcterms:W3CDTF">2014-03-23T18:36:00Z</dcterms:created>
  <dcterms:modified xsi:type="dcterms:W3CDTF">2025-11-11T03:32:34Z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AA579E0F7B924AEEB72E362D81549454</vt:lpwstr>
  </property>
</Properties>
</file>